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78" r:id="rId6"/>
    <p:sldId id="279" r:id="rId7"/>
    <p:sldId id="280" r:id="rId8"/>
    <p:sldId id="281" r:id="rId9"/>
    <p:sldId id="283" r:id="rId10"/>
    <p:sldId id="282" r:id="rId11"/>
    <p:sldId id="284" r:id="rId12"/>
    <p:sldId id="285" r:id="rId13"/>
    <p:sldId id="286" r:id="rId14"/>
    <p:sldId id="287" r:id="rId15"/>
    <p:sldId id="288" r:id="rId16"/>
    <p:sldId id="277" r:id="rId17"/>
  </p:sldIdLst>
  <p:sldSz cx="20104100" cy="11309350"/>
  <p:notesSz cx="20104100" cy="1130935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Montserrat" panose="020B0604020202020204" charset="0"/>
      <p:regular r:id="rId22"/>
      <p:bold r:id="rId23"/>
      <p:italic r:id="rId24"/>
      <p:boldItalic r:id="rId25"/>
    </p:embeddedFont>
    <p:embeddedFont>
      <p:font typeface="Montserrat ExtraBold" panose="020B0604020202020204" charset="0"/>
      <p:bold r:id="rId26"/>
      <p:boldItalic r:id="rId27"/>
    </p:embeddedFont>
    <p:embeddedFont>
      <p:font typeface="Montserrat Light" panose="020B0604020202020204" charset="0"/>
      <p:regular r:id="rId28"/>
      <p:italic r:id="rId2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9" d="100"/>
          <a:sy n="49" d="100"/>
        </p:scale>
        <p:origin x="768" y="8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7/25/2024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4D4D4D"/>
                </a:solidFill>
                <a:latin typeface="Montserrat"/>
                <a:cs typeface="Montserra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7/25/2024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0052050" y="0"/>
            <a:ext cx="10052050" cy="11151870"/>
          </a:xfrm>
          <a:custGeom>
            <a:avLst/>
            <a:gdLst/>
            <a:ahLst/>
            <a:cxnLst/>
            <a:rect l="l" t="t" r="r" b="b"/>
            <a:pathLst>
              <a:path w="10052050" h="11151870">
                <a:moveTo>
                  <a:pt x="0" y="11151492"/>
                </a:moveTo>
                <a:lnTo>
                  <a:pt x="10052039" y="11151492"/>
                </a:lnTo>
                <a:lnTo>
                  <a:pt x="10052039" y="0"/>
                </a:lnTo>
                <a:lnTo>
                  <a:pt x="0" y="0"/>
                </a:lnTo>
                <a:lnTo>
                  <a:pt x="0" y="11151492"/>
                </a:lnTo>
                <a:close/>
              </a:path>
            </a:pathLst>
          </a:custGeom>
          <a:solidFill>
            <a:srgbClr val="1A1A1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bg object 17"/>
          <p:cNvSpPr/>
          <p:nvPr/>
        </p:nvSpPr>
        <p:spPr>
          <a:xfrm>
            <a:off x="1047151" y="9319087"/>
            <a:ext cx="3693160" cy="942975"/>
          </a:xfrm>
          <a:custGeom>
            <a:avLst/>
            <a:gdLst/>
            <a:ahLst/>
            <a:cxnLst/>
            <a:rect l="l" t="t" r="r" b="b"/>
            <a:pathLst>
              <a:path w="3693160" h="942975">
                <a:moveTo>
                  <a:pt x="3692945" y="0"/>
                </a:moveTo>
                <a:lnTo>
                  <a:pt x="0" y="0"/>
                </a:lnTo>
                <a:lnTo>
                  <a:pt x="0" y="942379"/>
                </a:lnTo>
                <a:lnTo>
                  <a:pt x="3692945" y="942379"/>
                </a:lnTo>
                <a:lnTo>
                  <a:pt x="3692945" y="0"/>
                </a:lnTo>
                <a:close/>
              </a:path>
            </a:pathLst>
          </a:custGeom>
          <a:solidFill>
            <a:srgbClr val="E21013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bg object 18"/>
          <p:cNvSpPr/>
          <p:nvPr/>
        </p:nvSpPr>
        <p:spPr>
          <a:xfrm>
            <a:off x="1047076" y="9439611"/>
            <a:ext cx="3693160" cy="700405"/>
          </a:xfrm>
          <a:custGeom>
            <a:avLst/>
            <a:gdLst/>
            <a:ahLst/>
            <a:cxnLst/>
            <a:rect l="l" t="t" r="r" b="b"/>
            <a:pathLst>
              <a:path w="3693160" h="700404">
                <a:moveTo>
                  <a:pt x="198361" y="660984"/>
                </a:moveTo>
                <a:lnTo>
                  <a:pt x="0" y="660984"/>
                </a:lnTo>
                <a:lnTo>
                  <a:pt x="0" y="685812"/>
                </a:lnTo>
                <a:lnTo>
                  <a:pt x="198361" y="685812"/>
                </a:lnTo>
                <a:lnTo>
                  <a:pt x="198361" y="660984"/>
                </a:lnTo>
                <a:close/>
              </a:path>
              <a:path w="3693160" h="700404">
                <a:moveTo>
                  <a:pt x="198361" y="502246"/>
                </a:moveTo>
                <a:lnTo>
                  <a:pt x="0" y="502246"/>
                </a:lnTo>
                <a:lnTo>
                  <a:pt x="0" y="527050"/>
                </a:lnTo>
                <a:lnTo>
                  <a:pt x="198361" y="527050"/>
                </a:lnTo>
                <a:lnTo>
                  <a:pt x="198361" y="502246"/>
                </a:lnTo>
                <a:close/>
              </a:path>
              <a:path w="3693160" h="700404">
                <a:moveTo>
                  <a:pt x="198361" y="337553"/>
                </a:moveTo>
                <a:lnTo>
                  <a:pt x="0" y="337553"/>
                </a:lnTo>
                <a:lnTo>
                  <a:pt x="0" y="362356"/>
                </a:lnTo>
                <a:lnTo>
                  <a:pt x="198361" y="362356"/>
                </a:lnTo>
                <a:lnTo>
                  <a:pt x="198361" y="337553"/>
                </a:lnTo>
                <a:close/>
              </a:path>
              <a:path w="3693160" h="700404">
                <a:moveTo>
                  <a:pt x="198361" y="175056"/>
                </a:moveTo>
                <a:lnTo>
                  <a:pt x="0" y="175056"/>
                </a:lnTo>
                <a:lnTo>
                  <a:pt x="0" y="199898"/>
                </a:lnTo>
                <a:lnTo>
                  <a:pt x="198361" y="199898"/>
                </a:lnTo>
                <a:lnTo>
                  <a:pt x="198361" y="175056"/>
                </a:lnTo>
                <a:close/>
              </a:path>
              <a:path w="3693160" h="700404">
                <a:moveTo>
                  <a:pt x="198361" y="16802"/>
                </a:moveTo>
                <a:lnTo>
                  <a:pt x="0" y="16802"/>
                </a:lnTo>
                <a:lnTo>
                  <a:pt x="0" y="41592"/>
                </a:lnTo>
                <a:lnTo>
                  <a:pt x="198361" y="41592"/>
                </a:lnTo>
                <a:lnTo>
                  <a:pt x="198361" y="16802"/>
                </a:lnTo>
                <a:close/>
              </a:path>
              <a:path w="3693160" h="700404">
                <a:moveTo>
                  <a:pt x="908532" y="161366"/>
                </a:moveTo>
                <a:lnTo>
                  <a:pt x="905624" y="119291"/>
                </a:lnTo>
                <a:lnTo>
                  <a:pt x="870216" y="56515"/>
                </a:lnTo>
                <a:lnTo>
                  <a:pt x="804735" y="18783"/>
                </a:lnTo>
                <a:lnTo>
                  <a:pt x="764209" y="8001"/>
                </a:lnTo>
                <a:lnTo>
                  <a:pt x="720382" y="1917"/>
                </a:lnTo>
                <a:lnTo>
                  <a:pt x="674649" y="0"/>
                </a:lnTo>
                <a:lnTo>
                  <a:pt x="627659" y="1714"/>
                </a:lnTo>
                <a:lnTo>
                  <a:pt x="580986" y="7264"/>
                </a:lnTo>
                <a:lnTo>
                  <a:pt x="535622" y="17233"/>
                </a:lnTo>
                <a:lnTo>
                  <a:pt x="492493" y="32219"/>
                </a:lnTo>
                <a:lnTo>
                  <a:pt x="452564" y="52793"/>
                </a:lnTo>
                <a:lnTo>
                  <a:pt x="416788" y="79565"/>
                </a:lnTo>
                <a:lnTo>
                  <a:pt x="386118" y="113106"/>
                </a:lnTo>
                <a:lnTo>
                  <a:pt x="361518" y="154025"/>
                </a:lnTo>
                <a:lnTo>
                  <a:pt x="343941" y="202895"/>
                </a:lnTo>
                <a:lnTo>
                  <a:pt x="339204" y="254914"/>
                </a:lnTo>
                <a:lnTo>
                  <a:pt x="348361" y="300837"/>
                </a:lnTo>
                <a:lnTo>
                  <a:pt x="371944" y="338747"/>
                </a:lnTo>
                <a:lnTo>
                  <a:pt x="410476" y="366712"/>
                </a:lnTo>
                <a:lnTo>
                  <a:pt x="460273" y="387235"/>
                </a:lnTo>
                <a:lnTo>
                  <a:pt x="508939" y="402196"/>
                </a:lnTo>
                <a:lnTo>
                  <a:pt x="594944" y="424522"/>
                </a:lnTo>
                <a:lnTo>
                  <a:pt x="628256" y="436435"/>
                </a:lnTo>
                <a:lnTo>
                  <a:pt x="652462" y="451904"/>
                </a:lnTo>
                <a:lnTo>
                  <a:pt x="665543" y="473189"/>
                </a:lnTo>
                <a:lnTo>
                  <a:pt x="665505" y="502577"/>
                </a:lnTo>
                <a:lnTo>
                  <a:pt x="650049" y="531901"/>
                </a:lnTo>
                <a:lnTo>
                  <a:pt x="622071" y="552831"/>
                </a:lnTo>
                <a:lnTo>
                  <a:pt x="587806" y="565391"/>
                </a:lnTo>
                <a:lnTo>
                  <a:pt x="553504" y="569569"/>
                </a:lnTo>
                <a:lnTo>
                  <a:pt x="508876" y="563206"/>
                </a:lnTo>
                <a:lnTo>
                  <a:pt x="477113" y="544449"/>
                </a:lnTo>
                <a:lnTo>
                  <a:pt x="460578" y="513829"/>
                </a:lnTo>
                <a:lnTo>
                  <a:pt x="461683" y="471868"/>
                </a:lnTo>
                <a:lnTo>
                  <a:pt x="275539" y="471868"/>
                </a:lnTo>
                <a:lnTo>
                  <a:pt x="269443" y="527735"/>
                </a:lnTo>
                <a:lnTo>
                  <a:pt x="274370" y="574230"/>
                </a:lnTo>
                <a:lnTo>
                  <a:pt x="289229" y="612101"/>
                </a:lnTo>
                <a:lnTo>
                  <a:pt x="312877" y="642086"/>
                </a:lnTo>
                <a:lnTo>
                  <a:pt x="344220" y="664946"/>
                </a:lnTo>
                <a:lnTo>
                  <a:pt x="382117" y="681431"/>
                </a:lnTo>
                <a:lnTo>
                  <a:pt x="425475" y="692277"/>
                </a:lnTo>
                <a:lnTo>
                  <a:pt x="473151" y="698233"/>
                </a:lnTo>
                <a:lnTo>
                  <a:pt x="524052" y="700049"/>
                </a:lnTo>
                <a:lnTo>
                  <a:pt x="575627" y="697547"/>
                </a:lnTo>
                <a:lnTo>
                  <a:pt x="626084" y="690016"/>
                </a:lnTo>
                <a:lnTo>
                  <a:pt x="674420" y="677392"/>
                </a:lnTo>
                <a:lnTo>
                  <a:pt x="719620" y="659612"/>
                </a:lnTo>
                <a:lnTo>
                  <a:pt x="760679" y="636625"/>
                </a:lnTo>
                <a:lnTo>
                  <a:pt x="796582" y="608368"/>
                </a:lnTo>
                <a:lnTo>
                  <a:pt x="826350" y="574789"/>
                </a:lnTo>
                <a:lnTo>
                  <a:pt x="829373" y="569569"/>
                </a:lnTo>
                <a:lnTo>
                  <a:pt x="848956" y="535825"/>
                </a:lnTo>
                <a:lnTo>
                  <a:pt x="863409" y="491413"/>
                </a:lnTo>
                <a:lnTo>
                  <a:pt x="869188" y="436968"/>
                </a:lnTo>
                <a:lnTo>
                  <a:pt x="862253" y="393585"/>
                </a:lnTo>
                <a:lnTo>
                  <a:pt x="844715" y="359727"/>
                </a:lnTo>
                <a:lnTo>
                  <a:pt x="786193" y="314401"/>
                </a:lnTo>
                <a:lnTo>
                  <a:pt x="749401" y="299821"/>
                </a:lnTo>
                <a:lnTo>
                  <a:pt x="710374" y="288569"/>
                </a:lnTo>
                <a:lnTo>
                  <a:pt x="634009" y="269887"/>
                </a:lnTo>
                <a:lnTo>
                  <a:pt x="598487" y="259118"/>
                </a:lnTo>
                <a:lnTo>
                  <a:pt x="566508" y="244424"/>
                </a:lnTo>
                <a:lnTo>
                  <a:pt x="545211" y="222923"/>
                </a:lnTo>
                <a:lnTo>
                  <a:pt x="541718" y="191719"/>
                </a:lnTo>
                <a:lnTo>
                  <a:pt x="553250" y="167982"/>
                </a:lnTo>
                <a:lnTo>
                  <a:pt x="574865" y="148437"/>
                </a:lnTo>
                <a:lnTo>
                  <a:pt x="603186" y="135178"/>
                </a:lnTo>
                <a:lnTo>
                  <a:pt x="634784" y="130302"/>
                </a:lnTo>
                <a:lnTo>
                  <a:pt x="656831" y="131686"/>
                </a:lnTo>
                <a:lnTo>
                  <a:pt x="701929" y="151726"/>
                </a:lnTo>
                <a:lnTo>
                  <a:pt x="716407" y="192938"/>
                </a:lnTo>
                <a:lnTo>
                  <a:pt x="713600" y="211264"/>
                </a:lnTo>
                <a:lnTo>
                  <a:pt x="899718" y="211264"/>
                </a:lnTo>
                <a:lnTo>
                  <a:pt x="908532" y="161366"/>
                </a:lnTo>
                <a:close/>
              </a:path>
              <a:path w="3693160" h="700404">
                <a:moveTo>
                  <a:pt x="1580984" y="13944"/>
                </a:moveTo>
                <a:lnTo>
                  <a:pt x="1069111" y="13944"/>
                </a:lnTo>
                <a:lnTo>
                  <a:pt x="926261" y="685939"/>
                </a:lnTo>
                <a:lnTo>
                  <a:pt x="1438148" y="685939"/>
                </a:lnTo>
                <a:lnTo>
                  <a:pt x="1465910" y="555612"/>
                </a:lnTo>
                <a:lnTo>
                  <a:pt x="1140142" y="555612"/>
                </a:lnTo>
                <a:lnTo>
                  <a:pt x="1170393" y="413207"/>
                </a:lnTo>
                <a:lnTo>
                  <a:pt x="1470088" y="413207"/>
                </a:lnTo>
                <a:lnTo>
                  <a:pt x="1497685" y="282968"/>
                </a:lnTo>
                <a:lnTo>
                  <a:pt x="1198003" y="282968"/>
                </a:lnTo>
                <a:lnTo>
                  <a:pt x="1227467" y="144246"/>
                </a:lnTo>
                <a:lnTo>
                  <a:pt x="1553235" y="144246"/>
                </a:lnTo>
                <a:lnTo>
                  <a:pt x="1580984" y="13944"/>
                </a:lnTo>
                <a:close/>
              </a:path>
              <a:path w="3693160" h="700404">
                <a:moveTo>
                  <a:pt x="2341372" y="13944"/>
                </a:moveTo>
                <a:lnTo>
                  <a:pt x="2173846" y="13944"/>
                </a:lnTo>
                <a:lnTo>
                  <a:pt x="2067737" y="512787"/>
                </a:lnTo>
                <a:lnTo>
                  <a:pt x="2065578" y="514692"/>
                </a:lnTo>
                <a:lnTo>
                  <a:pt x="1984082" y="171284"/>
                </a:lnTo>
                <a:lnTo>
                  <a:pt x="1946744" y="13944"/>
                </a:lnTo>
                <a:lnTo>
                  <a:pt x="1686153" y="13944"/>
                </a:lnTo>
                <a:lnTo>
                  <a:pt x="1543291" y="685939"/>
                </a:lnTo>
                <a:lnTo>
                  <a:pt x="1710829" y="685939"/>
                </a:lnTo>
                <a:lnTo>
                  <a:pt x="1820202" y="171284"/>
                </a:lnTo>
                <a:lnTo>
                  <a:pt x="1822056" y="171284"/>
                </a:lnTo>
                <a:lnTo>
                  <a:pt x="1940699" y="685939"/>
                </a:lnTo>
                <a:lnTo>
                  <a:pt x="2198522" y="685939"/>
                </a:lnTo>
                <a:lnTo>
                  <a:pt x="2234920" y="514692"/>
                </a:lnTo>
                <a:lnTo>
                  <a:pt x="2341372" y="13944"/>
                </a:lnTo>
                <a:close/>
              </a:path>
              <a:path w="3693160" h="700404">
                <a:moveTo>
                  <a:pt x="3024975" y="685939"/>
                </a:moveTo>
                <a:lnTo>
                  <a:pt x="3001073" y="554697"/>
                </a:lnTo>
                <a:lnTo>
                  <a:pt x="2977350" y="424408"/>
                </a:lnTo>
                <a:lnTo>
                  <a:pt x="2926486" y="145161"/>
                </a:lnTo>
                <a:lnTo>
                  <a:pt x="2902585" y="13944"/>
                </a:lnTo>
                <a:lnTo>
                  <a:pt x="2779890" y="13944"/>
                </a:lnTo>
                <a:lnTo>
                  <a:pt x="2779890" y="424408"/>
                </a:lnTo>
                <a:lnTo>
                  <a:pt x="2600274" y="424408"/>
                </a:lnTo>
                <a:lnTo>
                  <a:pt x="2750870" y="145161"/>
                </a:lnTo>
                <a:lnTo>
                  <a:pt x="2753652" y="145161"/>
                </a:lnTo>
                <a:lnTo>
                  <a:pt x="2779890" y="424408"/>
                </a:lnTo>
                <a:lnTo>
                  <a:pt x="2779890" y="13944"/>
                </a:lnTo>
                <a:lnTo>
                  <a:pt x="2675496" y="13944"/>
                </a:lnTo>
                <a:lnTo>
                  <a:pt x="2267356" y="685939"/>
                </a:lnTo>
                <a:lnTo>
                  <a:pt x="2453525" y="685939"/>
                </a:lnTo>
                <a:lnTo>
                  <a:pt x="2525179" y="554697"/>
                </a:lnTo>
                <a:lnTo>
                  <a:pt x="2797886" y="554697"/>
                </a:lnTo>
                <a:lnTo>
                  <a:pt x="2814637" y="685939"/>
                </a:lnTo>
                <a:lnTo>
                  <a:pt x="3024975" y="685939"/>
                </a:lnTo>
                <a:close/>
              </a:path>
              <a:path w="3693160" h="700404">
                <a:moveTo>
                  <a:pt x="3424682" y="13944"/>
                </a:moveTo>
                <a:lnTo>
                  <a:pt x="3238550" y="13944"/>
                </a:lnTo>
                <a:lnTo>
                  <a:pt x="3095675" y="685939"/>
                </a:lnTo>
                <a:lnTo>
                  <a:pt x="3281845" y="685939"/>
                </a:lnTo>
                <a:lnTo>
                  <a:pt x="3424682" y="13944"/>
                </a:lnTo>
                <a:close/>
              </a:path>
              <a:path w="3693160" h="700404">
                <a:moveTo>
                  <a:pt x="3692931" y="660984"/>
                </a:moveTo>
                <a:lnTo>
                  <a:pt x="3494582" y="660984"/>
                </a:lnTo>
                <a:lnTo>
                  <a:pt x="3494582" y="685812"/>
                </a:lnTo>
                <a:lnTo>
                  <a:pt x="3692931" y="685812"/>
                </a:lnTo>
                <a:lnTo>
                  <a:pt x="3692931" y="660984"/>
                </a:lnTo>
                <a:close/>
              </a:path>
              <a:path w="3693160" h="700404">
                <a:moveTo>
                  <a:pt x="3692931" y="502246"/>
                </a:moveTo>
                <a:lnTo>
                  <a:pt x="3494582" y="502246"/>
                </a:lnTo>
                <a:lnTo>
                  <a:pt x="3494582" y="527050"/>
                </a:lnTo>
                <a:lnTo>
                  <a:pt x="3692931" y="527050"/>
                </a:lnTo>
                <a:lnTo>
                  <a:pt x="3692931" y="502246"/>
                </a:lnTo>
                <a:close/>
              </a:path>
              <a:path w="3693160" h="700404">
                <a:moveTo>
                  <a:pt x="3692931" y="337553"/>
                </a:moveTo>
                <a:lnTo>
                  <a:pt x="3494582" y="337553"/>
                </a:lnTo>
                <a:lnTo>
                  <a:pt x="3494582" y="362356"/>
                </a:lnTo>
                <a:lnTo>
                  <a:pt x="3692931" y="362356"/>
                </a:lnTo>
                <a:lnTo>
                  <a:pt x="3692931" y="337553"/>
                </a:lnTo>
                <a:close/>
              </a:path>
              <a:path w="3693160" h="700404">
                <a:moveTo>
                  <a:pt x="3692931" y="175056"/>
                </a:moveTo>
                <a:lnTo>
                  <a:pt x="3494582" y="175056"/>
                </a:lnTo>
                <a:lnTo>
                  <a:pt x="3494582" y="199898"/>
                </a:lnTo>
                <a:lnTo>
                  <a:pt x="3692931" y="199898"/>
                </a:lnTo>
                <a:lnTo>
                  <a:pt x="3692931" y="175056"/>
                </a:lnTo>
                <a:close/>
              </a:path>
              <a:path w="3693160" h="700404">
                <a:moveTo>
                  <a:pt x="3692931" y="16802"/>
                </a:moveTo>
                <a:lnTo>
                  <a:pt x="3494582" y="16802"/>
                </a:lnTo>
                <a:lnTo>
                  <a:pt x="3494582" y="41592"/>
                </a:lnTo>
                <a:lnTo>
                  <a:pt x="3692931" y="41592"/>
                </a:lnTo>
                <a:lnTo>
                  <a:pt x="3692931" y="1680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bg object 19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20" name="bg 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14353" y="1057130"/>
            <a:ext cx="3245974" cy="2722419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14353" y="4303094"/>
            <a:ext cx="3245974" cy="2722430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14353" y="7549068"/>
            <a:ext cx="3245974" cy="272243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7/25/2024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20104100" cy="11151870"/>
          </a:xfrm>
          <a:custGeom>
            <a:avLst/>
            <a:gdLst/>
            <a:ahLst/>
            <a:cxnLst/>
            <a:rect l="l" t="t" r="r" b="b"/>
            <a:pathLst>
              <a:path w="20104100" h="11151870">
                <a:moveTo>
                  <a:pt x="0" y="11151492"/>
                </a:moveTo>
                <a:lnTo>
                  <a:pt x="20104099" y="11151492"/>
                </a:lnTo>
                <a:lnTo>
                  <a:pt x="20104099" y="0"/>
                </a:lnTo>
                <a:lnTo>
                  <a:pt x="0" y="0"/>
                </a:lnTo>
                <a:lnTo>
                  <a:pt x="0" y="11151492"/>
                </a:lnTo>
                <a:close/>
              </a:path>
            </a:pathLst>
          </a:custGeom>
          <a:solidFill>
            <a:srgbClr val="1A1A1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7/25/2024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7/25/2024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145691" y="1020182"/>
            <a:ext cx="15812717" cy="30105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756861" y="2375171"/>
            <a:ext cx="10305415" cy="5227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4D4D4D"/>
                </a:solidFill>
                <a:latin typeface="Montserrat"/>
                <a:cs typeface="Montserra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7/25/2024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p.senai.br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972"/>
            <a:chOff x="0" y="0"/>
            <a:chExt cx="20104100" cy="11308972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100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806190" y="4825978"/>
              <a:ext cx="6492240" cy="1656714"/>
            </a:xfrm>
            <a:custGeom>
              <a:avLst/>
              <a:gdLst/>
              <a:ahLst/>
              <a:cxnLst/>
              <a:rect l="l" t="t" r="r" b="b"/>
              <a:pathLst>
                <a:path w="6492240" h="1656714">
                  <a:moveTo>
                    <a:pt x="6491833" y="0"/>
                  </a:moveTo>
                  <a:lnTo>
                    <a:pt x="0" y="0"/>
                  </a:lnTo>
                  <a:lnTo>
                    <a:pt x="0" y="1656609"/>
                  </a:lnTo>
                  <a:lnTo>
                    <a:pt x="6491833" y="1656609"/>
                  </a:lnTo>
                  <a:lnTo>
                    <a:pt x="6491833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6806069" y="5037842"/>
              <a:ext cx="6492240" cy="1230630"/>
            </a:xfrm>
            <a:custGeom>
              <a:avLst/>
              <a:gdLst/>
              <a:ahLst/>
              <a:cxnLst/>
              <a:rect l="l" t="t" r="r" b="b"/>
              <a:pathLst>
                <a:path w="6492240" h="1230629">
                  <a:moveTo>
                    <a:pt x="348691" y="1161948"/>
                  </a:moveTo>
                  <a:lnTo>
                    <a:pt x="0" y="1161948"/>
                  </a:lnTo>
                  <a:lnTo>
                    <a:pt x="0" y="1205585"/>
                  </a:lnTo>
                  <a:lnTo>
                    <a:pt x="348691" y="1205585"/>
                  </a:lnTo>
                  <a:lnTo>
                    <a:pt x="348691" y="1161948"/>
                  </a:lnTo>
                  <a:close/>
                </a:path>
                <a:path w="6492240" h="1230629">
                  <a:moveTo>
                    <a:pt x="348691" y="882891"/>
                  </a:moveTo>
                  <a:lnTo>
                    <a:pt x="0" y="882891"/>
                  </a:lnTo>
                  <a:lnTo>
                    <a:pt x="0" y="926490"/>
                  </a:lnTo>
                  <a:lnTo>
                    <a:pt x="348691" y="926490"/>
                  </a:lnTo>
                  <a:lnTo>
                    <a:pt x="348691" y="882891"/>
                  </a:lnTo>
                  <a:close/>
                </a:path>
                <a:path w="6492240" h="1230629">
                  <a:moveTo>
                    <a:pt x="348691" y="593369"/>
                  </a:moveTo>
                  <a:lnTo>
                    <a:pt x="0" y="593369"/>
                  </a:lnTo>
                  <a:lnTo>
                    <a:pt x="0" y="636981"/>
                  </a:lnTo>
                  <a:lnTo>
                    <a:pt x="348691" y="636981"/>
                  </a:lnTo>
                  <a:lnTo>
                    <a:pt x="348691" y="593369"/>
                  </a:lnTo>
                  <a:close/>
                </a:path>
                <a:path w="6492240" h="1230629">
                  <a:moveTo>
                    <a:pt x="348691" y="307733"/>
                  </a:moveTo>
                  <a:lnTo>
                    <a:pt x="0" y="307733"/>
                  </a:lnTo>
                  <a:lnTo>
                    <a:pt x="0" y="351409"/>
                  </a:lnTo>
                  <a:lnTo>
                    <a:pt x="348691" y="351409"/>
                  </a:lnTo>
                  <a:lnTo>
                    <a:pt x="348691" y="307733"/>
                  </a:lnTo>
                  <a:close/>
                </a:path>
                <a:path w="6492240" h="1230629">
                  <a:moveTo>
                    <a:pt x="348691" y="29514"/>
                  </a:moveTo>
                  <a:lnTo>
                    <a:pt x="0" y="29514"/>
                  </a:lnTo>
                  <a:lnTo>
                    <a:pt x="0" y="73126"/>
                  </a:lnTo>
                  <a:lnTo>
                    <a:pt x="348691" y="73126"/>
                  </a:lnTo>
                  <a:lnTo>
                    <a:pt x="348691" y="29514"/>
                  </a:lnTo>
                  <a:close/>
                </a:path>
                <a:path w="6492240" h="1230629">
                  <a:moveTo>
                    <a:pt x="1597647" y="267804"/>
                  </a:moveTo>
                  <a:lnTo>
                    <a:pt x="1594929" y="229044"/>
                  </a:lnTo>
                  <a:lnTo>
                    <a:pt x="1584706" y="183756"/>
                  </a:lnTo>
                  <a:lnTo>
                    <a:pt x="1568704" y="148564"/>
                  </a:lnTo>
                  <a:lnTo>
                    <a:pt x="1520291" y="90868"/>
                  </a:lnTo>
                  <a:lnTo>
                    <a:pt x="1488935" y="67945"/>
                  </a:lnTo>
                  <a:lnTo>
                    <a:pt x="1453540" y="48729"/>
                  </a:lnTo>
                  <a:lnTo>
                    <a:pt x="1414627" y="33020"/>
                  </a:lnTo>
                  <a:lnTo>
                    <a:pt x="1372730" y="20599"/>
                  </a:lnTo>
                  <a:lnTo>
                    <a:pt x="1328381" y="11290"/>
                  </a:lnTo>
                  <a:lnTo>
                    <a:pt x="1282115" y="4889"/>
                  </a:lnTo>
                  <a:lnTo>
                    <a:pt x="1234465" y="1193"/>
                  </a:lnTo>
                  <a:lnTo>
                    <a:pt x="1185964" y="0"/>
                  </a:lnTo>
                  <a:lnTo>
                    <a:pt x="1139520" y="927"/>
                  </a:lnTo>
                  <a:lnTo>
                    <a:pt x="1093025" y="3848"/>
                  </a:lnTo>
                  <a:lnTo>
                    <a:pt x="1046784" y="8940"/>
                  </a:lnTo>
                  <a:lnTo>
                    <a:pt x="1001102" y="16383"/>
                  </a:lnTo>
                  <a:lnTo>
                    <a:pt x="956259" y="26377"/>
                  </a:lnTo>
                  <a:lnTo>
                    <a:pt x="912571" y="39090"/>
                  </a:lnTo>
                  <a:lnTo>
                    <a:pt x="870331" y="54711"/>
                  </a:lnTo>
                  <a:lnTo>
                    <a:pt x="829830" y="73418"/>
                  </a:lnTo>
                  <a:lnTo>
                    <a:pt x="791387" y="95415"/>
                  </a:lnTo>
                  <a:lnTo>
                    <a:pt x="755281" y="120878"/>
                  </a:lnTo>
                  <a:lnTo>
                    <a:pt x="721817" y="149974"/>
                  </a:lnTo>
                  <a:lnTo>
                    <a:pt x="691299" y="182918"/>
                  </a:lnTo>
                  <a:lnTo>
                    <a:pt x="664019" y="219862"/>
                  </a:lnTo>
                  <a:lnTo>
                    <a:pt x="640270" y="261010"/>
                  </a:lnTo>
                  <a:lnTo>
                    <a:pt x="620369" y="306552"/>
                  </a:lnTo>
                  <a:lnTo>
                    <a:pt x="604596" y="356666"/>
                  </a:lnTo>
                  <a:lnTo>
                    <a:pt x="596900" y="410032"/>
                  </a:lnTo>
                  <a:lnTo>
                    <a:pt x="597052" y="460375"/>
                  </a:lnTo>
                  <a:lnTo>
                    <a:pt x="605218" y="507060"/>
                  </a:lnTo>
                  <a:lnTo>
                    <a:pt x="621588" y="549465"/>
                  </a:lnTo>
                  <a:lnTo>
                    <a:pt x="646328" y="586930"/>
                  </a:lnTo>
                  <a:lnTo>
                    <a:pt x="679602" y="618871"/>
                  </a:lnTo>
                  <a:lnTo>
                    <a:pt x="721588" y="644626"/>
                  </a:lnTo>
                  <a:lnTo>
                    <a:pt x="775487" y="668210"/>
                  </a:lnTo>
                  <a:lnTo>
                    <a:pt x="829157" y="687501"/>
                  </a:lnTo>
                  <a:lnTo>
                    <a:pt x="881773" y="703440"/>
                  </a:lnTo>
                  <a:lnTo>
                    <a:pt x="932522" y="716953"/>
                  </a:lnTo>
                  <a:lnTo>
                    <a:pt x="1025131" y="740435"/>
                  </a:lnTo>
                  <a:lnTo>
                    <a:pt x="1065352" y="752271"/>
                  </a:lnTo>
                  <a:lnTo>
                    <a:pt x="1129538" y="780821"/>
                  </a:lnTo>
                  <a:lnTo>
                    <a:pt x="1166558" y="822058"/>
                  </a:lnTo>
                  <a:lnTo>
                    <a:pt x="1172845" y="849782"/>
                  </a:lnTo>
                  <a:lnTo>
                    <a:pt x="1169873" y="883488"/>
                  </a:lnTo>
                  <a:lnTo>
                    <a:pt x="1150251" y="925880"/>
                  </a:lnTo>
                  <a:lnTo>
                    <a:pt x="1115136" y="958862"/>
                  </a:lnTo>
                  <a:lnTo>
                    <a:pt x="1070140" y="982408"/>
                  </a:lnTo>
                  <a:lnTo>
                    <a:pt x="1020876" y="996530"/>
                  </a:lnTo>
                  <a:lnTo>
                    <a:pt x="972985" y="1001242"/>
                  </a:lnTo>
                  <a:lnTo>
                    <a:pt x="918387" y="996238"/>
                  </a:lnTo>
                  <a:lnTo>
                    <a:pt x="873213" y="981430"/>
                  </a:lnTo>
                  <a:lnTo>
                    <a:pt x="838695" y="957072"/>
                  </a:lnTo>
                  <a:lnTo>
                    <a:pt x="816089" y="923455"/>
                  </a:lnTo>
                  <a:lnTo>
                    <a:pt x="806640" y="880833"/>
                  </a:lnTo>
                  <a:lnTo>
                    <a:pt x="811580" y="829500"/>
                  </a:lnTo>
                  <a:lnTo>
                    <a:pt x="484365" y="829500"/>
                  </a:lnTo>
                  <a:lnTo>
                    <a:pt x="476148" y="883615"/>
                  </a:lnTo>
                  <a:lnTo>
                    <a:pt x="473621" y="932954"/>
                  </a:lnTo>
                  <a:lnTo>
                    <a:pt x="476516" y="977696"/>
                  </a:lnTo>
                  <a:lnTo>
                    <a:pt x="484517" y="1018032"/>
                  </a:lnTo>
                  <a:lnTo>
                    <a:pt x="497332" y="1054163"/>
                  </a:lnTo>
                  <a:lnTo>
                    <a:pt x="536282" y="1114577"/>
                  </a:lnTo>
                  <a:lnTo>
                    <a:pt x="591019" y="1160513"/>
                  </a:lnTo>
                  <a:lnTo>
                    <a:pt x="659218" y="1193520"/>
                  </a:lnTo>
                  <a:lnTo>
                    <a:pt x="697623" y="1205674"/>
                  </a:lnTo>
                  <a:lnTo>
                    <a:pt x="738530" y="1215174"/>
                  </a:lnTo>
                  <a:lnTo>
                    <a:pt x="781634" y="1222222"/>
                  </a:lnTo>
                  <a:lnTo>
                    <a:pt x="826643" y="1227010"/>
                  </a:lnTo>
                  <a:lnTo>
                    <a:pt x="873277" y="1229741"/>
                  </a:lnTo>
                  <a:lnTo>
                    <a:pt x="921219" y="1230617"/>
                  </a:lnTo>
                  <a:lnTo>
                    <a:pt x="972362" y="1229220"/>
                  </a:lnTo>
                  <a:lnTo>
                    <a:pt x="1023124" y="1225054"/>
                  </a:lnTo>
                  <a:lnTo>
                    <a:pt x="1073188" y="1218069"/>
                  </a:lnTo>
                  <a:lnTo>
                    <a:pt x="1122248" y="1208278"/>
                  </a:lnTo>
                  <a:lnTo>
                    <a:pt x="1169987" y="1195628"/>
                  </a:lnTo>
                  <a:lnTo>
                    <a:pt x="1216088" y="1180134"/>
                  </a:lnTo>
                  <a:lnTo>
                    <a:pt x="1260233" y="1161757"/>
                  </a:lnTo>
                  <a:lnTo>
                    <a:pt x="1302118" y="1140472"/>
                  </a:lnTo>
                  <a:lnTo>
                    <a:pt x="1341412" y="1116291"/>
                  </a:lnTo>
                  <a:lnTo>
                    <a:pt x="1377810" y="1089164"/>
                  </a:lnTo>
                  <a:lnTo>
                    <a:pt x="1411008" y="1059091"/>
                  </a:lnTo>
                  <a:lnTo>
                    <a:pt x="1440675" y="1026045"/>
                  </a:lnTo>
                  <a:lnTo>
                    <a:pt x="1458455" y="1001242"/>
                  </a:lnTo>
                  <a:lnTo>
                    <a:pt x="1466494" y="990028"/>
                  </a:lnTo>
                  <a:lnTo>
                    <a:pt x="1488173" y="950988"/>
                  </a:lnTo>
                  <a:lnTo>
                    <a:pt x="1505369" y="908926"/>
                  </a:lnTo>
                  <a:lnTo>
                    <a:pt x="1517789" y="863828"/>
                  </a:lnTo>
                  <a:lnTo>
                    <a:pt x="1526463" y="807440"/>
                  </a:lnTo>
                  <a:lnTo>
                    <a:pt x="1527556" y="757580"/>
                  </a:lnTo>
                  <a:lnTo>
                    <a:pt x="1521739" y="713778"/>
                  </a:lnTo>
                  <a:lnTo>
                    <a:pt x="1509649" y="675538"/>
                  </a:lnTo>
                  <a:lnTo>
                    <a:pt x="1469301" y="613803"/>
                  </a:lnTo>
                  <a:lnTo>
                    <a:pt x="1411757" y="568528"/>
                  </a:lnTo>
                  <a:lnTo>
                    <a:pt x="1342263" y="535825"/>
                  </a:lnTo>
                  <a:lnTo>
                    <a:pt x="1304671" y="522973"/>
                  </a:lnTo>
                  <a:lnTo>
                    <a:pt x="1266063" y="511822"/>
                  </a:lnTo>
                  <a:lnTo>
                    <a:pt x="1227086" y="501878"/>
                  </a:lnTo>
                  <a:lnTo>
                    <a:pt x="1150658" y="483654"/>
                  </a:lnTo>
                  <a:lnTo>
                    <a:pt x="1114513" y="474421"/>
                  </a:lnTo>
                  <a:lnTo>
                    <a:pt x="1064463" y="459676"/>
                  </a:lnTo>
                  <a:lnTo>
                    <a:pt x="1016800" y="441147"/>
                  </a:lnTo>
                  <a:lnTo>
                    <a:pt x="977925" y="416255"/>
                  </a:lnTo>
                  <a:lnTo>
                    <a:pt x="954265" y="382409"/>
                  </a:lnTo>
                  <a:lnTo>
                    <a:pt x="952258" y="337007"/>
                  </a:lnTo>
                  <a:lnTo>
                    <a:pt x="972540" y="295287"/>
                  </a:lnTo>
                  <a:lnTo>
                    <a:pt x="1010564" y="260934"/>
                  </a:lnTo>
                  <a:lnTo>
                    <a:pt x="1060335" y="237629"/>
                  </a:lnTo>
                  <a:lnTo>
                    <a:pt x="1115885" y="229044"/>
                  </a:lnTo>
                  <a:lnTo>
                    <a:pt x="1154633" y="231470"/>
                  </a:lnTo>
                  <a:lnTo>
                    <a:pt x="1213764" y="250469"/>
                  </a:lnTo>
                  <a:lnTo>
                    <a:pt x="1248956" y="286981"/>
                  </a:lnTo>
                  <a:lnTo>
                    <a:pt x="1259357" y="339166"/>
                  </a:lnTo>
                  <a:lnTo>
                    <a:pt x="1254417" y="371386"/>
                  </a:lnTo>
                  <a:lnTo>
                    <a:pt x="1581594" y="371386"/>
                  </a:lnTo>
                  <a:lnTo>
                    <a:pt x="1593507" y="317055"/>
                  </a:lnTo>
                  <a:lnTo>
                    <a:pt x="1597647" y="267804"/>
                  </a:lnTo>
                  <a:close/>
                </a:path>
                <a:path w="6492240" h="1230629">
                  <a:moveTo>
                    <a:pt x="2779204" y="24511"/>
                  </a:moveTo>
                  <a:lnTo>
                    <a:pt x="1879384" y="24511"/>
                  </a:lnTo>
                  <a:lnTo>
                    <a:pt x="1628279" y="1205801"/>
                  </a:lnTo>
                  <a:lnTo>
                    <a:pt x="2528112" y="1205801"/>
                  </a:lnTo>
                  <a:lnTo>
                    <a:pt x="2576906" y="976693"/>
                  </a:lnTo>
                  <a:lnTo>
                    <a:pt x="2004250" y="976693"/>
                  </a:lnTo>
                  <a:lnTo>
                    <a:pt x="2057425" y="726376"/>
                  </a:lnTo>
                  <a:lnTo>
                    <a:pt x="2584246" y="726376"/>
                  </a:lnTo>
                  <a:lnTo>
                    <a:pt x="2632786" y="497420"/>
                  </a:lnTo>
                  <a:lnTo>
                    <a:pt x="2105964" y="497420"/>
                  </a:lnTo>
                  <a:lnTo>
                    <a:pt x="2157768" y="253555"/>
                  </a:lnTo>
                  <a:lnTo>
                    <a:pt x="2730411" y="253555"/>
                  </a:lnTo>
                  <a:lnTo>
                    <a:pt x="2779204" y="24511"/>
                  </a:lnTo>
                  <a:close/>
                </a:path>
                <a:path w="6492240" h="1230629">
                  <a:moveTo>
                    <a:pt x="4115854" y="24511"/>
                  </a:moveTo>
                  <a:lnTo>
                    <a:pt x="3821379" y="24511"/>
                  </a:lnTo>
                  <a:lnTo>
                    <a:pt x="3634879" y="901433"/>
                  </a:lnTo>
                  <a:lnTo>
                    <a:pt x="3631057" y="904773"/>
                  </a:lnTo>
                  <a:lnTo>
                    <a:pt x="3487813" y="301078"/>
                  </a:lnTo>
                  <a:lnTo>
                    <a:pt x="3422192" y="24511"/>
                  </a:lnTo>
                  <a:lnTo>
                    <a:pt x="2964078" y="24511"/>
                  </a:lnTo>
                  <a:lnTo>
                    <a:pt x="2712948" y="1205801"/>
                  </a:lnTo>
                  <a:lnTo>
                    <a:pt x="3007461" y="1205801"/>
                  </a:lnTo>
                  <a:lnTo>
                    <a:pt x="3199714" y="301078"/>
                  </a:lnTo>
                  <a:lnTo>
                    <a:pt x="3202978" y="301078"/>
                  </a:lnTo>
                  <a:lnTo>
                    <a:pt x="3411550" y="1205801"/>
                  </a:lnTo>
                  <a:lnTo>
                    <a:pt x="3864762" y="1205801"/>
                  </a:lnTo>
                  <a:lnTo>
                    <a:pt x="3928745" y="904773"/>
                  </a:lnTo>
                  <a:lnTo>
                    <a:pt x="4115854" y="24511"/>
                  </a:lnTo>
                  <a:close/>
                </a:path>
                <a:path w="6492240" h="1230629">
                  <a:moveTo>
                    <a:pt x="5317591" y="1205801"/>
                  </a:moveTo>
                  <a:lnTo>
                    <a:pt x="5275567" y="975106"/>
                  </a:lnTo>
                  <a:lnTo>
                    <a:pt x="5233860" y="746061"/>
                  </a:lnTo>
                  <a:lnTo>
                    <a:pt x="5144465" y="255181"/>
                  </a:lnTo>
                  <a:lnTo>
                    <a:pt x="5102453" y="24511"/>
                  </a:lnTo>
                  <a:lnTo>
                    <a:pt x="4886769" y="24511"/>
                  </a:lnTo>
                  <a:lnTo>
                    <a:pt x="4886769" y="746061"/>
                  </a:lnTo>
                  <a:lnTo>
                    <a:pt x="4571009" y="746061"/>
                  </a:lnTo>
                  <a:lnTo>
                    <a:pt x="4835753" y="255181"/>
                  </a:lnTo>
                  <a:lnTo>
                    <a:pt x="4840643" y="255181"/>
                  </a:lnTo>
                  <a:lnTo>
                    <a:pt x="4886769" y="746061"/>
                  </a:lnTo>
                  <a:lnTo>
                    <a:pt x="4886769" y="24511"/>
                  </a:lnTo>
                  <a:lnTo>
                    <a:pt x="4703229" y="24511"/>
                  </a:lnTo>
                  <a:lnTo>
                    <a:pt x="3985780" y="1205801"/>
                  </a:lnTo>
                  <a:lnTo>
                    <a:pt x="4313047" y="1205801"/>
                  </a:lnTo>
                  <a:lnTo>
                    <a:pt x="4439005" y="975106"/>
                  </a:lnTo>
                  <a:lnTo>
                    <a:pt x="4918392" y="975106"/>
                  </a:lnTo>
                  <a:lnTo>
                    <a:pt x="4947831" y="1205801"/>
                  </a:lnTo>
                  <a:lnTo>
                    <a:pt x="5317591" y="1205801"/>
                  </a:lnTo>
                  <a:close/>
                </a:path>
                <a:path w="6492240" h="1230629">
                  <a:moveTo>
                    <a:pt x="6020232" y="24511"/>
                  </a:moveTo>
                  <a:lnTo>
                    <a:pt x="5693041" y="24511"/>
                  </a:lnTo>
                  <a:lnTo>
                    <a:pt x="5441874" y="1205801"/>
                  </a:lnTo>
                  <a:lnTo>
                    <a:pt x="5769140" y="1205801"/>
                  </a:lnTo>
                  <a:lnTo>
                    <a:pt x="6020232" y="24511"/>
                  </a:lnTo>
                  <a:close/>
                </a:path>
                <a:path w="6492240" h="1230629">
                  <a:moveTo>
                    <a:pt x="6491808" y="1161948"/>
                  </a:moveTo>
                  <a:lnTo>
                    <a:pt x="6143117" y="1161948"/>
                  </a:lnTo>
                  <a:lnTo>
                    <a:pt x="6143117" y="1205585"/>
                  </a:lnTo>
                  <a:lnTo>
                    <a:pt x="6491808" y="1205585"/>
                  </a:lnTo>
                  <a:lnTo>
                    <a:pt x="6491808" y="1161948"/>
                  </a:lnTo>
                  <a:close/>
                </a:path>
                <a:path w="6492240" h="1230629">
                  <a:moveTo>
                    <a:pt x="6491808" y="882891"/>
                  </a:moveTo>
                  <a:lnTo>
                    <a:pt x="6143117" y="882891"/>
                  </a:lnTo>
                  <a:lnTo>
                    <a:pt x="6143117" y="926490"/>
                  </a:lnTo>
                  <a:lnTo>
                    <a:pt x="6491808" y="926490"/>
                  </a:lnTo>
                  <a:lnTo>
                    <a:pt x="6491808" y="882891"/>
                  </a:lnTo>
                  <a:close/>
                </a:path>
                <a:path w="6492240" h="1230629">
                  <a:moveTo>
                    <a:pt x="6491808" y="593369"/>
                  </a:moveTo>
                  <a:lnTo>
                    <a:pt x="6143117" y="593369"/>
                  </a:lnTo>
                  <a:lnTo>
                    <a:pt x="6143117" y="636981"/>
                  </a:lnTo>
                  <a:lnTo>
                    <a:pt x="6491808" y="636981"/>
                  </a:lnTo>
                  <a:lnTo>
                    <a:pt x="6491808" y="593369"/>
                  </a:lnTo>
                  <a:close/>
                </a:path>
                <a:path w="6492240" h="1230629">
                  <a:moveTo>
                    <a:pt x="6491808" y="307733"/>
                  </a:moveTo>
                  <a:lnTo>
                    <a:pt x="6143117" y="307733"/>
                  </a:lnTo>
                  <a:lnTo>
                    <a:pt x="6143117" y="351409"/>
                  </a:lnTo>
                  <a:lnTo>
                    <a:pt x="6491808" y="351409"/>
                  </a:lnTo>
                  <a:lnTo>
                    <a:pt x="6491808" y="307733"/>
                  </a:lnTo>
                  <a:close/>
                </a:path>
                <a:path w="6492240" h="1230629">
                  <a:moveTo>
                    <a:pt x="6491808" y="29514"/>
                  </a:moveTo>
                  <a:lnTo>
                    <a:pt x="6143117" y="29514"/>
                  </a:lnTo>
                  <a:lnTo>
                    <a:pt x="6143117" y="73126"/>
                  </a:lnTo>
                  <a:lnTo>
                    <a:pt x="6491808" y="73126"/>
                  </a:lnTo>
                  <a:lnTo>
                    <a:pt x="6491808" y="2951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1151492"/>
              <a:ext cx="20104100" cy="157480"/>
            </a:xfrm>
            <a:custGeom>
              <a:avLst/>
              <a:gdLst/>
              <a:ahLst/>
              <a:cxnLst/>
              <a:rect l="l" t="t" r="r" b="b"/>
              <a:pathLst>
                <a:path w="20104100" h="157479">
                  <a:moveTo>
                    <a:pt x="20104099" y="0"/>
                  </a:moveTo>
                  <a:lnTo>
                    <a:pt x="0" y="0"/>
                  </a:lnTo>
                  <a:lnTo>
                    <a:pt x="0" y="157063"/>
                  </a:lnTo>
                  <a:lnTo>
                    <a:pt x="20104099" y="157063"/>
                  </a:lnTo>
                  <a:lnTo>
                    <a:pt x="20104099" y="0"/>
                  </a:lnTo>
                  <a:close/>
                </a:path>
              </a:pathLst>
            </a:custGeom>
            <a:solidFill>
              <a:srgbClr val="C1272C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09065" y="984549"/>
            <a:ext cx="11895781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 ExtraBold"/>
              </a:rPr>
              <a:t>BANCO NoSQL</a:t>
            </a:r>
            <a:endParaRPr lang="pt-BR" sz="4950" kern="0" dirty="0">
              <a:solidFill>
                <a:srgbClr val="000000"/>
              </a:solidFill>
              <a:latin typeface="Montserrat ExtraBold"/>
              <a:cs typeface="Montserrat ExtraBold"/>
            </a:endParaRPr>
          </a:p>
          <a:p>
            <a:pPr marL="12700">
              <a:lnSpc>
                <a:spcPts val="5940"/>
              </a:lnSpc>
            </a:pPr>
            <a:r>
              <a:rPr lang="pt-BR" sz="4950" kern="0" spc="-25" dirty="0">
                <a:solidFill>
                  <a:srgbClr val="000000"/>
                </a:solidFill>
                <a:latin typeface="Montserrat"/>
                <a:cs typeface="Montserrat"/>
              </a:rPr>
              <a:t>BANCO NÃO RELACIONAL</a:t>
            </a:r>
            <a:endParaRPr lang="pt-BR" sz="4950" kern="0" dirty="0">
              <a:solidFill>
                <a:srgbClr val="000000"/>
              </a:solidFill>
              <a:latin typeface="Montserrat"/>
              <a:cs typeface="Montserra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BD1D9C-64FB-41EF-B1C4-040E56C8629D}"/>
              </a:ext>
            </a:extLst>
          </p:cNvPr>
          <p:cNvSpPr/>
          <p:nvPr/>
        </p:nvSpPr>
        <p:spPr>
          <a:xfrm>
            <a:off x="1509065" y="3063875"/>
            <a:ext cx="11743385" cy="1543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5940"/>
              </a:lnSpc>
            </a:pPr>
            <a:r>
              <a:rPr lang="pt-BR" sz="4000" b="1" kern="0" spc="-25" dirty="0">
                <a:solidFill>
                  <a:srgbClr val="FF0000"/>
                </a:solidFill>
                <a:latin typeface="Montserrat"/>
                <a:cs typeface="Montserrat"/>
              </a:rPr>
              <a:t>Tipos de Bancos NoSQL</a:t>
            </a:r>
          </a:p>
          <a:p>
            <a:pPr marL="12700">
              <a:lnSpc>
                <a:spcPts val="5940"/>
              </a:lnSpc>
            </a:pPr>
            <a:endParaRPr lang="pt-BR" sz="4000" b="1" kern="0" dirty="0">
              <a:solidFill>
                <a:srgbClr val="FF0000"/>
              </a:solidFill>
              <a:latin typeface="Montserrat"/>
              <a:cs typeface="Montserrat"/>
            </a:endParaRP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5D03D3FB-BEC7-465A-A486-833ECA1B4891}"/>
              </a:ext>
            </a:extLst>
          </p:cNvPr>
          <p:cNvSpPr/>
          <p:nvPr/>
        </p:nvSpPr>
        <p:spPr>
          <a:xfrm>
            <a:off x="1509065" y="4446896"/>
            <a:ext cx="17810068" cy="38003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4200" lvl="0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b="1" kern="0" spc="-25" dirty="0">
                <a:solidFill>
                  <a:srgbClr val="000000"/>
                </a:solidFill>
                <a:latin typeface="Montserrat"/>
                <a:cs typeface="Montserrat"/>
              </a:rPr>
              <a:t>Coluna</a:t>
            </a: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latin typeface="Montserrat" panose="020B0604020202020204" charset="0"/>
              </a:rPr>
              <a:t>cada linha representa um produto e cada coluna representa as vendas em um determinado ano. Isso é ideal para consultas analíticas, onde precisamos recuperar dados de forma eficiente com base em diferentes dimensões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9FAAC40-2691-47F1-95DD-92F42A16D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50" y="7891720"/>
            <a:ext cx="9302726" cy="261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340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09065" y="984549"/>
            <a:ext cx="11895781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 ExtraBold"/>
              </a:rPr>
              <a:t>BANCO NoSQL</a:t>
            </a:r>
            <a:endParaRPr lang="pt-BR" sz="4950" kern="0" dirty="0">
              <a:solidFill>
                <a:srgbClr val="000000"/>
              </a:solidFill>
              <a:latin typeface="Montserrat ExtraBold"/>
              <a:cs typeface="Montserrat ExtraBold"/>
            </a:endParaRPr>
          </a:p>
          <a:p>
            <a:pPr marL="12700">
              <a:lnSpc>
                <a:spcPts val="5940"/>
              </a:lnSpc>
            </a:pPr>
            <a:r>
              <a:rPr lang="pt-BR" sz="4950" kern="0" spc="-25" dirty="0">
                <a:solidFill>
                  <a:srgbClr val="000000"/>
                </a:solidFill>
                <a:latin typeface="Montserrat"/>
                <a:cs typeface="Montserrat"/>
              </a:rPr>
              <a:t>BANCO NÃO RELACIONAL</a:t>
            </a:r>
            <a:endParaRPr lang="pt-BR" sz="4950" kern="0" dirty="0">
              <a:solidFill>
                <a:srgbClr val="000000"/>
              </a:solidFill>
              <a:latin typeface="Montserrat"/>
              <a:cs typeface="Montserra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BD1D9C-64FB-41EF-B1C4-040E56C8629D}"/>
              </a:ext>
            </a:extLst>
          </p:cNvPr>
          <p:cNvSpPr/>
          <p:nvPr/>
        </p:nvSpPr>
        <p:spPr>
          <a:xfrm>
            <a:off x="1509065" y="3063875"/>
            <a:ext cx="11743385" cy="1543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5940"/>
              </a:lnSpc>
            </a:pPr>
            <a:r>
              <a:rPr lang="pt-BR" sz="4000" b="1" kern="0" spc="-25" dirty="0">
                <a:solidFill>
                  <a:srgbClr val="FF0000"/>
                </a:solidFill>
                <a:latin typeface="Montserrat"/>
                <a:cs typeface="Montserrat"/>
              </a:rPr>
              <a:t>Tipos de Bancos NoSQL</a:t>
            </a:r>
          </a:p>
          <a:p>
            <a:pPr marL="12700">
              <a:lnSpc>
                <a:spcPts val="5940"/>
              </a:lnSpc>
            </a:pPr>
            <a:endParaRPr lang="pt-BR" sz="4000" b="1" kern="0" dirty="0">
              <a:solidFill>
                <a:srgbClr val="FF0000"/>
              </a:solidFill>
              <a:latin typeface="Montserrat"/>
              <a:cs typeface="Montserrat"/>
            </a:endParaRP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5D03D3FB-BEC7-465A-A486-833ECA1B4891}"/>
              </a:ext>
            </a:extLst>
          </p:cNvPr>
          <p:cNvSpPr/>
          <p:nvPr/>
        </p:nvSpPr>
        <p:spPr>
          <a:xfrm>
            <a:off x="1509065" y="4446896"/>
            <a:ext cx="17495592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4200" lvl="0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b="1" kern="0" spc="-25" dirty="0">
                <a:solidFill>
                  <a:srgbClr val="000000"/>
                </a:solidFill>
                <a:latin typeface="Montserrat"/>
                <a:cs typeface="Montserrat"/>
              </a:rPr>
              <a:t>Grafos</a:t>
            </a: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latin typeface="Montserrat" panose="020B0604020202020204" charset="0"/>
              </a:rPr>
              <a:t>vamos imaginar uma rede social onde usuários podem ser amigos uns dos outros, e também podem gostar de páginas ou publicações. Aqui está como isso pode ser modelado em um banco de dados de grafos</a:t>
            </a:r>
          </a:p>
        </p:txBody>
      </p:sp>
      <p:pic>
        <p:nvPicPr>
          <p:cNvPr id="5122" name="Picture 2" descr="Análisis de redes sociales: Grafos y Big Data: Una combinación con enorme  futuro">
            <a:extLst>
              <a:ext uri="{FF2B5EF4-FFF2-40B4-BE49-F238E27FC236}">
                <a16:creationId xmlns:a16="http://schemas.microsoft.com/office/drawing/2014/main" id="{8725AC41-5045-482C-9E8C-7BD9E294A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4718" y="7874526"/>
            <a:ext cx="3804285" cy="278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3227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09065" y="984549"/>
            <a:ext cx="11895781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 ExtraBold"/>
              </a:rPr>
              <a:t>BANCO NoSQL</a:t>
            </a:r>
            <a:endParaRPr lang="pt-BR" sz="4950" kern="0" dirty="0">
              <a:solidFill>
                <a:srgbClr val="000000"/>
              </a:solidFill>
              <a:latin typeface="Montserrat ExtraBold"/>
              <a:cs typeface="Montserrat ExtraBold"/>
            </a:endParaRPr>
          </a:p>
          <a:p>
            <a:pPr marL="12700">
              <a:lnSpc>
                <a:spcPts val="5940"/>
              </a:lnSpc>
            </a:pPr>
            <a:r>
              <a:rPr lang="pt-BR" sz="4950" kern="0" spc="-25" dirty="0">
                <a:solidFill>
                  <a:srgbClr val="000000"/>
                </a:solidFill>
                <a:latin typeface="Montserrat"/>
                <a:cs typeface="Montserrat"/>
              </a:rPr>
              <a:t>BANCO NÃO RELACIONAL</a:t>
            </a:r>
            <a:endParaRPr lang="pt-BR" sz="4950" kern="0" dirty="0">
              <a:solidFill>
                <a:srgbClr val="000000"/>
              </a:solidFill>
              <a:latin typeface="Montserrat"/>
              <a:cs typeface="Montserra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BD1D9C-64FB-41EF-B1C4-040E56C8629D}"/>
              </a:ext>
            </a:extLst>
          </p:cNvPr>
          <p:cNvSpPr/>
          <p:nvPr/>
        </p:nvSpPr>
        <p:spPr>
          <a:xfrm>
            <a:off x="1509065" y="3063875"/>
            <a:ext cx="11743385" cy="1543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5940"/>
              </a:lnSpc>
            </a:pPr>
            <a:r>
              <a:rPr lang="pt-BR" sz="4000" b="1" kern="0" spc="-25" dirty="0">
                <a:solidFill>
                  <a:srgbClr val="FF0000"/>
                </a:solidFill>
                <a:latin typeface="Montserrat"/>
                <a:cs typeface="Montserrat"/>
              </a:rPr>
              <a:t>Tipos de Bancos NoSQL</a:t>
            </a:r>
          </a:p>
          <a:p>
            <a:pPr marL="12700">
              <a:lnSpc>
                <a:spcPts val="5940"/>
              </a:lnSpc>
            </a:pPr>
            <a:endParaRPr lang="pt-BR" sz="4000" b="1" kern="0" dirty="0">
              <a:solidFill>
                <a:srgbClr val="FF0000"/>
              </a:solidFill>
              <a:latin typeface="Montserrat"/>
              <a:cs typeface="Montserrat"/>
            </a:endParaRP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5D03D3FB-BEC7-465A-A486-833ECA1B4891}"/>
              </a:ext>
            </a:extLst>
          </p:cNvPr>
          <p:cNvSpPr/>
          <p:nvPr/>
        </p:nvSpPr>
        <p:spPr>
          <a:xfrm>
            <a:off x="1509065" y="4446896"/>
            <a:ext cx="9914585" cy="5313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4200" lvl="0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b="1" kern="0" spc="-25" dirty="0">
                <a:solidFill>
                  <a:srgbClr val="000000"/>
                </a:solidFill>
                <a:latin typeface="Montserrat"/>
                <a:cs typeface="Montserrat"/>
              </a:rPr>
              <a:t>Grafos</a:t>
            </a: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kern="0" spc="-25" dirty="0">
                <a:solidFill>
                  <a:srgbClr val="000000"/>
                </a:solidFill>
                <a:latin typeface="Montserrat"/>
                <a:cs typeface="Montserrat"/>
              </a:rPr>
              <a:t>cada nó representa um usuário ou uma página, e as arestas representam relações entre eles. Isso é particularmente útil para modelar relacionamentos complexos entre diferentes entidades.</a:t>
            </a:r>
          </a:p>
        </p:txBody>
      </p:sp>
      <p:pic>
        <p:nvPicPr>
          <p:cNvPr id="76" name="Imagem 75">
            <a:extLst>
              <a:ext uri="{FF2B5EF4-FFF2-40B4-BE49-F238E27FC236}">
                <a16:creationId xmlns:a16="http://schemas.microsoft.com/office/drawing/2014/main" id="{3E07ADEE-6431-47BA-A4F1-3473B885D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9539" y="4556433"/>
            <a:ext cx="4401642" cy="532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394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556"/>
            <a:chOff x="0" y="0"/>
            <a:chExt cx="20104100" cy="11308556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100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912068" y="4985450"/>
              <a:ext cx="5242560" cy="1337945"/>
            </a:xfrm>
            <a:custGeom>
              <a:avLst/>
              <a:gdLst/>
              <a:ahLst/>
              <a:cxnLst/>
              <a:rect l="l" t="t" r="r" b="b"/>
              <a:pathLst>
                <a:path w="5242559" h="1337945">
                  <a:moveTo>
                    <a:pt x="5242028" y="0"/>
                  </a:moveTo>
                  <a:lnTo>
                    <a:pt x="0" y="0"/>
                  </a:lnTo>
                  <a:lnTo>
                    <a:pt x="0" y="1337655"/>
                  </a:lnTo>
                  <a:lnTo>
                    <a:pt x="5242028" y="1337655"/>
                  </a:lnTo>
                  <a:lnTo>
                    <a:pt x="5242028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2911983" y="5156523"/>
              <a:ext cx="5242560" cy="993775"/>
            </a:xfrm>
            <a:custGeom>
              <a:avLst/>
              <a:gdLst/>
              <a:ahLst/>
              <a:cxnLst/>
              <a:rect l="l" t="t" r="r" b="b"/>
              <a:pathLst>
                <a:path w="5242559" h="993775">
                  <a:moveTo>
                    <a:pt x="281571" y="938250"/>
                  </a:moveTo>
                  <a:lnTo>
                    <a:pt x="0" y="938250"/>
                  </a:lnTo>
                  <a:lnTo>
                    <a:pt x="0" y="973455"/>
                  </a:lnTo>
                  <a:lnTo>
                    <a:pt x="281571" y="973455"/>
                  </a:lnTo>
                  <a:lnTo>
                    <a:pt x="281571" y="938250"/>
                  </a:lnTo>
                  <a:close/>
                </a:path>
                <a:path w="5242559" h="993775">
                  <a:moveTo>
                    <a:pt x="281571" y="712901"/>
                  </a:moveTo>
                  <a:lnTo>
                    <a:pt x="0" y="712901"/>
                  </a:lnTo>
                  <a:lnTo>
                    <a:pt x="0" y="748106"/>
                  </a:lnTo>
                  <a:lnTo>
                    <a:pt x="281571" y="748106"/>
                  </a:lnTo>
                  <a:lnTo>
                    <a:pt x="281571" y="712901"/>
                  </a:lnTo>
                  <a:close/>
                </a:path>
                <a:path w="5242559" h="993775">
                  <a:moveTo>
                    <a:pt x="281571" y="479120"/>
                  </a:moveTo>
                  <a:lnTo>
                    <a:pt x="0" y="479120"/>
                  </a:lnTo>
                  <a:lnTo>
                    <a:pt x="0" y="514324"/>
                  </a:lnTo>
                  <a:lnTo>
                    <a:pt x="281571" y="514324"/>
                  </a:lnTo>
                  <a:lnTo>
                    <a:pt x="281571" y="479120"/>
                  </a:lnTo>
                  <a:close/>
                </a:path>
                <a:path w="5242559" h="993775">
                  <a:moveTo>
                    <a:pt x="281571" y="248475"/>
                  </a:moveTo>
                  <a:lnTo>
                    <a:pt x="0" y="248475"/>
                  </a:lnTo>
                  <a:lnTo>
                    <a:pt x="0" y="283730"/>
                  </a:lnTo>
                  <a:lnTo>
                    <a:pt x="281571" y="283730"/>
                  </a:lnTo>
                  <a:lnTo>
                    <a:pt x="281571" y="248475"/>
                  </a:lnTo>
                  <a:close/>
                </a:path>
                <a:path w="5242559" h="993775">
                  <a:moveTo>
                    <a:pt x="281571" y="23812"/>
                  </a:moveTo>
                  <a:lnTo>
                    <a:pt x="0" y="23812"/>
                  </a:lnTo>
                  <a:lnTo>
                    <a:pt x="0" y="59016"/>
                  </a:lnTo>
                  <a:lnTo>
                    <a:pt x="281571" y="59016"/>
                  </a:lnTo>
                  <a:lnTo>
                    <a:pt x="281571" y="23812"/>
                  </a:lnTo>
                  <a:close/>
                </a:path>
                <a:path w="5242559" h="993775">
                  <a:moveTo>
                    <a:pt x="1289888" y="204787"/>
                  </a:moveTo>
                  <a:lnTo>
                    <a:pt x="1287195" y="184924"/>
                  </a:lnTo>
                  <a:lnTo>
                    <a:pt x="1284528" y="165150"/>
                  </a:lnTo>
                  <a:lnTo>
                    <a:pt x="1272222" y="130467"/>
                  </a:lnTo>
                  <a:lnTo>
                    <a:pt x="1229385" y="74917"/>
                  </a:lnTo>
                  <a:lnTo>
                    <a:pt x="1166685" y="36169"/>
                  </a:lnTo>
                  <a:lnTo>
                    <a:pt x="1129525" y="22491"/>
                  </a:lnTo>
                  <a:lnTo>
                    <a:pt x="1089393" y="12280"/>
                  </a:lnTo>
                  <a:lnTo>
                    <a:pt x="1046924" y="5295"/>
                  </a:lnTo>
                  <a:lnTo>
                    <a:pt x="1002792" y="1282"/>
                  </a:lnTo>
                  <a:lnTo>
                    <a:pt x="957656" y="0"/>
                  </a:lnTo>
                  <a:lnTo>
                    <a:pt x="911479" y="1143"/>
                  </a:lnTo>
                  <a:lnTo>
                    <a:pt x="865327" y="4775"/>
                  </a:lnTo>
                  <a:lnTo>
                    <a:pt x="819670" y="11163"/>
                  </a:lnTo>
                  <a:lnTo>
                    <a:pt x="774928" y="20586"/>
                  </a:lnTo>
                  <a:lnTo>
                    <a:pt x="731558" y="33324"/>
                  </a:lnTo>
                  <a:lnTo>
                    <a:pt x="690016" y="49669"/>
                  </a:lnTo>
                  <a:lnTo>
                    <a:pt x="650760" y="69875"/>
                  </a:lnTo>
                  <a:lnTo>
                    <a:pt x="614222" y="94221"/>
                  </a:lnTo>
                  <a:lnTo>
                    <a:pt x="580872" y="123012"/>
                  </a:lnTo>
                  <a:lnTo>
                    <a:pt x="551141" y="156489"/>
                  </a:lnTo>
                  <a:lnTo>
                    <a:pt x="525487" y="194970"/>
                  </a:lnTo>
                  <a:lnTo>
                    <a:pt x="504355" y="238696"/>
                  </a:lnTo>
                  <a:lnTo>
                    <a:pt x="488200" y="287972"/>
                  </a:lnTo>
                  <a:lnTo>
                    <a:pt x="481558" y="338035"/>
                  </a:lnTo>
                  <a:lnTo>
                    <a:pt x="483577" y="384644"/>
                  </a:lnTo>
                  <a:lnTo>
                    <a:pt x="494474" y="427012"/>
                  </a:lnTo>
                  <a:lnTo>
                    <a:pt x="514477" y="464312"/>
                  </a:lnTo>
                  <a:lnTo>
                    <a:pt x="543801" y="495744"/>
                  </a:lnTo>
                  <a:lnTo>
                    <a:pt x="582663" y="520509"/>
                  </a:lnTo>
                  <a:lnTo>
                    <a:pt x="634098" y="542620"/>
                  </a:lnTo>
                  <a:lnTo>
                    <a:pt x="685101" y="560095"/>
                  </a:lnTo>
                  <a:lnTo>
                    <a:pt x="734580" y="574154"/>
                  </a:lnTo>
                  <a:lnTo>
                    <a:pt x="824623" y="597027"/>
                  </a:lnTo>
                  <a:lnTo>
                    <a:pt x="863003" y="608342"/>
                  </a:lnTo>
                  <a:lnTo>
                    <a:pt x="895477" y="621220"/>
                  </a:lnTo>
                  <a:lnTo>
                    <a:pt x="920978" y="636917"/>
                  </a:lnTo>
                  <a:lnTo>
                    <a:pt x="938403" y="656678"/>
                  </a:lnTo>
                  <a:lnTo>
                    <a:pt x="946658" y="681748"/>
                  </a:lnTo>
                  <a:lnTo>
                    <a:pt x="944651" y="713359"/>
                  </a:lnTo>
                  <a:lnTo>
                    <a:pt x="922705" y="754976"/>
                  </a:lnTo>
                  <a:lnTo>
                    <a:pt x="882992" y="784707"/>
                  </a:lnTo>
                  <a:lnTo>
                    <a:pt x="834351" y="802538"/>
                  </a:lnTo>
                  <a:lnTo>
                    <a:pt x="785672" y="808482"/>
                  </a:lnTo>
                  <a:lnTo>
                    <a:pt x="733640" y="802678"/>
                  </a:lnTo>
                  <a:lnTo>
                    <a:pt x="692861" y="785520"/>
                  </a:lnTo>
                  <a:lnTo>
                    <a:pt x="665060" y="757402"/>
                  </a:lnTo>
                  <a:lnTo>
                    <a:pt x="651979" y="718680"/>
                  </a:lnTo>
                  <a:lnTo>
                    <a:pt x="655332" y="669772"/>
                  </a:lnTo>
                  <a:lnTo>
                    <a:pt x="391109" y="669772"/>
                  </a:lnTo>
                  <a:lnTo>
                    <a:pt x="383362" y="726135"/>
                  </a:lnTo>
                  <a:lnTo>
                    <a:pt x="383374" y="775970"/>
                  </a:lnTo>
                  <a:lnTo>
                    <a:pt x="390588" y="819632"/>
                  </a:lnTo>
                  <a:lnTo>
                    <a:pt x="404507" y="857453"/>
                  </a:lnTo>
                  <a:lnTo>
                    <a:pt x="450291" y="917028"/>
                  </a:lnTo>
                  <a:lnTo>
                    <a:pt x="481114" y="939482"/>
                  </a:lnTo>
                  <a:lnTo>
                    <a:pt x="516521" y="957503"/>
                  </a:lnTo>
                  <a:lnTo>
                    <a:pt x="555980" y="971473"/>
                  </a:lnTo>
                  <a:lnTo>
                    <a:pt x="598970" y="981722"/>
                  </a:lnTo>
                  <a:lnTo>
                    <a:pt x="644969" y="988606"/>
                  </a:lnTo>
                  <a:lnTo>
                    <a:pt x="693445" y="992466"/>
                  </a:lnTo>
                  <a:lnTo>
                    <a:pt x="743877" y="993686"/>
                  </a:lnTo>
                  <a:lnTo>
                    <a:pt x="794664" y="991984"/>
                  </a:lnTo>
                  <a:lnTo>
                    <a:pt x="844905" y="986878"/>
                  </a:lnTo>
                  <a:lnTo>
                    <a:pt x="894105" y="978331"/>
                  </a:lnTo>
                  <a:lnTo>
                    <a:pt x="941819" y="966304"/>
                  </a:lnTo>
                  <a:lnTo>
                    <a:pt x="987564" y="950798"/>
                  </a:lnTo>
                  <a:lnTo>
                    <a:pt x="1030846" y="931760"/>
                  </a:lnTo>
                  <a:lnTo>
                    <a:pt x="1071219" y="909167"/>
                  </a:lnTo>
                  <a:lnTo>
                    <a:pt x="1108189" y="883005"/>
                  </a:lnTo>
                  <a:lnTo>
                    <a:pt x="1141298" y="853224"/>
                  </a:lnTo>
                  <a:lnTo>
                    <a:pt x="1170063" y="819823"/>
                  </a:lnTo>
                  <a:lnTo>
                    <a:pt x="1194015" y="782751"/>
                  </a:lnTo>
                  <a:lnTo>
                    <a:pt x="1212672" y="741984"/>
                  </a:lnTo>
                  <a:lnTo>
                    <a:pt x="1225575" y="697509"/>
                  </a:lnTo>
                  <a:lnTo>
                    <a:pt x="1233309" y="642226"/>
                  </a:lnTo>
                  <a:lnTo>
                    <a:pt x="1231950" y="594804"/>
                  </a:lnTo>
                  <a:lnTo>
                    <a:pt x="1222514" y="554507"/>
                  </a:lnTo>
                  <a:lnTo>
                    <a:pt x="1183284" y="492379"/>
                  </a:lnTo>
                  <a:lnTo>
                    <a:pt x="1123530" y="449999"/>
                  </a:lnTo>
                  <a:lnTo>
                    <a:pt x="1088415" y="434390"/>
                  </a:lnTo>
                  <a:lnTo>
                    <a:pt x="1051115" y="421538"/>
                  </a:lnTo>
                  <a:lnTo>
                    <a:pt x="1012647" y="410718"/>
                  </a:lnTo>
                  <a:lnTo>
                    <a:pt x="936078" y="392214"/>
                  </a:lnTo>
                  <a:lnTo>
                    <a:pt x="899960" y="383082"/>
                  </a:lnTo>
                  <a:lnTo>
                    <a:pt x="849528" y="367804"/>
                  </a:lnTo>
                  <a:lnTo>
                    <a:pt x="804138" y="346938"/>
                  </a:lnTo>
                  <a:lnTo>
                    <a:pt x="773887" y="316407"/>
                  </a:lnTo>
                  <a:lnTo>
                    <a:pt x="768934" y="272110"/>
                  </a:lnTo>
                  <a:lnTo>
                    <a:pt x="785317" y="238429"/>
                  </a:lnTo>
                  <a:lnTo>
                    <a:pt x="816013" y="210680"/>
                  </a:lnTo>
                  <a:lnTo>
                    <a:pt x="856195" y="191858"/>
                  </a:lnTo>
                  <a:lnTo>
                    <a:pt x="901052" y="184924"/>
                  </a:lnTo>
                  <a:lnTo>
                    <a:pt x="932332" y="186893"/>
                  </a:lnTo>
                  <a:lnTo>
                    <a:pt x="980084" y="202222"/>
                  </a:lnTo>
                  <a:lnTo>
                    <a:pt x="1008494" y="231711"/>
                  </a:lnTo>
                  <a:lnTo>
                    <a:pt x="1016889" y="273837"/>
                  </a:lnTo>
                  <a:lnTo>
                    <a:pt x="1012901" y="299847"/>
                  </a:lnTo>
                  <a:lnTo>
                    <a:pt x="1277099" y="299847"/>
                  </a:lnTo>
                  <a:lnTo>
                    <a:pt x="1287627" y="249605"/>
                  </a:lnTo>
                  <a:lnTo>
                    <a:pt x="1289888" y="204787"/>
                  </a:lnTo>
                  <a:close/>
                </a:path>
                <a:path w="5242559" h="993775">
                  <a:moveTo>
                    <a:pt x="2244153" y="19761"/>
                  </a:moveTo>
                  <a:lnTo>
                    <a:pt x="1517561" y="19761"/>
                  </a:lnTo>
                  <a:lnTo>
                    <a:pt x="1314792" y="973645"/>
                  </a:lnTo>
                  <a:lnTo>
                    <a:pt x="2041398" y="973645"/>
                  </a:lnTo>
                  <a:lnTo>
                    <a:pt x="2080793" y="788670"/>
                  </a:lnTo>
                  <a:lnTo>
                    <a:pt x="1618399" y="788670"/>
                  </a:lnTo>
                  <a:lnTo>
                    <a:pt x="1661350" y="586536"/>
                  </a:lnTo>
                  <a:lnTo>
                    <a:pt x="2086737" y="586536"/>
                  </a:lnTo>
                  <a:lnTo>
                    <a:pt x="2125903" y="401612"/>
                  </a:lnTo>
                  <a:lnTo>
                    <a:pt x="1700504" y="401612"/>
                  </a:lnTo>
                  <a:lnTo>
                    <a:pt x="1742351" y="204736"/>
                  </a:lnTo>
                  <a:lnTo>
                    <a:pt x="2204758" y="204736"/>
                  </a:lnTo>
                  <a:lnTo>
                    <a:pt x="2244153" y="19761"/>
                  </a:lnTo>
                  <a:close/>
                </a:path>
                <a:path w="5242559" h="993775">
                  <a:moveTo>
                    <a:pt x="3323475" y="19761"/>
                  </a:moveTo>
                  <a:lnTo>
                    <a:pt x="3085681" y="19761"/>
                  </a:lnTo>
                  <a:lnTo>
                    <a:pt x="2935084" y="727875"/>
                  </a:lnTo>
                  <a:lnTo>
                    <a:pt x="2931998" y="730554"/>
                  </a:lnTo>
                  <a:lnTo>
                    <a:pt x="2816326" y="243078"/>
                  </a:lnTo>
                  <a:lnTo>
                    <a:pt x="2763329" y="19761"/>
                  </a:lnTo>
                  <a:lnTo>
                    <a:pt x="2393416" y="19761"/>
                  </a:lnTo>
                  <a:lnTo>
                    <a:pt x="2190648" y="973645"/>
                  </a:lnTo>
                  <a:lnTo>
                    <a:pt x="2428443" y="973645"/>
                  </a:lnTo>
                  <a:lnTo>
                    <a:pt x="2583700" y="243078"/>
                  </a:lnTo>
                  <a:lnTo>
                    <a:pt x="2586329" y="243078"/>
                  </a:lnTo>
                  <a:lnTo>
                    <a:pt x="2754757" y="973645"/>
                  </a:lnTo>
                  <a:lnTo>
                    <a:pt x="3120707" y="973645"/>
                  </a:lnTo>
                  <a:lnTo>
                    <a:pt x="3172383" y="730554"/>
                  </a:lnTo>
                  <a:lnTo>
                    <a:pt x="3323475" y="19761"/>
                  </a:lnTo>
                  <a:close/>
                </a:path>
                <a:path w="5242559" h="993775">
                  <a:moveTo>
                    <a:pt x="4293857" y="973645"/>
                  </a:moveTo>
                  <a:lnTo>
                    <a:pt x="4259923" y="787361"/>
                  </a:lnTo>
                  <a:lnTo>
                    <a:pt x="4226242" y="602399"/>
                  </a:lnTo>
                  <a:lnTo>
                    <a:pt x="4154043" y="206019"/>
                  </a:lnTo>
                  <a:lnTo>
                    <a:pt x="4120121" y="19761"/>
                  </a:lnTo>
                  <a:lnTo>
                    <a:pt x="3945966" y="19761"/>
                  </a:lnTo>
                  <a:lnTo>
                    <a:pt x="3945966" y="602399"/>
                  </a:lnTo>
                  <a:lnTo>
                    <a:pt x="3690988" y="602399"/>
                  </a:lnTo>
                  <a:lnTo>
                    <a:pt x="3904780" y="206019"/>
                  </a:lnTo>
                  <a:lnTo>
                    <a:pt x="3908729" y="206019"/>
                  </a:lnTo>
                  <a:lnTo>
                    <a:pt x="3945966" y="602399"/>
                  </a:lnTo>
                  <a:lnTo>
                    <a:pt x="3945966" y="19761"/>
                  </a:lnTo>
                  <a:lnTo>
                    <a:pt x="3797770" y="19761"/>
                  </a:lnTo>
                  <a:lnTo>
                    <a:pt x="3218446" y="973645"/>
                  </a:lnTo>
                  <a:lnTo>
                    <a:pt x="3482695" y="973645"/>
                  </a:lnTo>
                  <a:lnTo>
                    <a:pt x="3584397" y="787361"/>
                  </a:lnTo>
                  <a:lnTo>
                    <a:pt x="3971506" y="787361"/>
                  </a:lnTo>
                  <a:lnTo>
                    <a:pt x="3995280" y="973645"/>
                  </a:lnTo>
                  <a:lnTo>
                    <a:pt x="4293857" y="973645"/>
                  </a:lnTo>
                  <a:close/>
                </a:path>
                <a:path w="5242559" h="993775">
                  <a:moveTo>
                    <a:pt x="4861230" y="19761"/>
                  </a:moveTo>
                  <a:lnTo>
                    <a:pt x="4597044" y="19761"/>
                  </a:lnTo>
                  <a:lnTo>
                    <a:pt x="4394225" y="973645"/>
                  </a:lnTo>
                  <a:lnTo>
                    <a:pt x="4658461" y="973645"/>
                  </a:lnTo>
                  <a:lnTo>
                    <a:pt x="4861230" y="19761"/>
                  </a:lnTo>
                  <a:close/>
                </a:path>
                <a:path w="5242559" h="993775">
                  <a:moveTo>
                    <a:pt x="5242026" y="938250"/>
                  </a:moveTo>
                  <a:lnTo>
                    <a:pt x="4960455" y="938250"/>
                  </a:lnTo>
                  <a:lnTo>
                    <a:pt x="4960455" y="973455"/>
                  </a:lnTo>
                  <a:lnTo>
                    <a:pt x="5242026" y="973455"/>
                  </a:lnTo>
                  <a:lnTo>
                    <a:pt x="5242026" y="938250"/>
                  </a:lnTo>
                  <a:close/>
                </a:path>
                <a:path w="5242559" h="993775">
                  <a:moveTo>
                    <a:pt x="5242026" y="712901"/>
                  </a:moveTo>
                  <a:lnTo>
                    <a:pt x="4960455" y="712901"/>
                  </a:lnTo>
                  <a:lnTo>
                    <a:pt x="4960455" y="748106"/>
                  </a:lnTo>
                  <a:lnTo>
                    <a:pt x="5242026" y="748106"/>
                  </a:lnTo>
                  <a:lnTo>
                    <a:pt x="5242026" y="712901"/>
                  </a:lnTo>
                  <a:close/>
                </a:path>
                <a:path w="5242559" h="993775">
                  <a:moveTo>
                    <a:pt x="5242026" y="479120"/>
                  </a:moveTo>
                  <a:lnTo>
                    <a:pt x="4960455" y="479120"/>
                  </a:lnTo>
                  <a:lnTo>
                    <a:pt x="4960455" y="514324"/>
                  </a:lnTo>
                  <a:lnTo>
                    <a:pt x="5242026" y="514324"/>
                  </a:lnTo>
                  <a:lnTo>
                    <a:pt x="5242026" y="479120"/>
                  </a:lnTo>
                  <a:close/>
                </a:path>
                <a:path w="5242559" h="993775">
                  <a:moveTo>
                    <a:pt x="5242026" y="248475"/>
                  </a:moveTo>
                  <a:lnTo>
                    <a:pt x="4960455" y="248475"/>
                  </a:lnTo>
                  <a:lnTo>
                    <a:pt x="4960455" y="283730"/>
                  </a:lnTo>
                  <a:lnTo>
                    <a:pt x="5242026" y="283730"/>
                  </a:lnTo>
                  <a:lnTo>
                    <a:pt x="5242026" y="248475"/>
                  </a:lnTo>
                  <a:close/>
                </a:path>
                <a:path w="5242559" h="993775">
                  <a:moveTo>
                    <a:pt x="5242026" y="23812"/>
                  </a:moveTo>
                  <a:lnTo>
                    <a:pt x="4960455" y="23812"/>
                  </a:lnTo>
                  <a:lnTo>
                    <a:pt x="4960455" y="59016"/>
                  </a:lnTo>
                  <a:lnTo>
                    <a:pt x="5242026" y="59016"/>
                  </a:lnTo>
                  <a:lnTo>
                    <a:pt x="5242026" y="238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235576" y="4635933"/>
            <a:ext cx="511492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25" dirty="0">
                <a:solidFill>
                  <a:srgbClr val="FFFFFF"/>
                </a:solidFill>
              </a:rPr>
              <a:t>DEPARTAMENTO</a:t>
            </a:r>
            <a:r>
              <a:rPr sz="2800" spc="-55" dirty="0">
                <a:solidFill>
                  <a:srgbClr val="FFFFFF"/>
                </a:solidFill>
              </a:rPr>
              <a:t> </a:t>
            </a:r>
            <a:r>
              <a:rPr sz="2800" dirty="0">
                <a:solidFill>
                  <a:srgbClr val="FFFFFF"/>
                </a:solidFill>
              </a:rPr>
              <a:t>REGIONAL</a:t>
            </a:r>
            <a:endParaRPr sz="2800" dirty="0"/>
          </a:p>
        </p:txBody>
      </p:sp>
      <p:sp>
        <p:nvSpPr>
          <p:cNvPr id="7" name="object 7"/>
          <p:cNvSpPr txBox="1"/>
          <p:nvPr/>
        </p:nvSpPr>
        <p:spPr>
          <a:xfrm>
            <a:off x="10231201" y="5107290"/>
            <a:ext cx="6974205" cy="1459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>
              <a:lnSpc>
                <a:spcPts val="3270"/>
              </a:lnSpc>
              <a:spcBef>
                <a:spcPts val="100"/>
              </a:spcBef>
            </a:pPr>
            <a:r>
              <a:rPr sz="2800" b="1" dirty="0">
                <a:solidFill>
                  <a:srgbClr val="FFFFFF"/>
                </a:solidFill>
                <a:latin typeface="Montserrat ExtraBold"/>
                <a:cs typeface="Montserrat ExtraBold"/>
              </a:rPr>
              <a:t>DE</a:t>
            </a:r>
            <a:r>
              <a:rPr sz="2800" b="1" spc="-30" dirty="0">
                <a:solidFill>
                  <a:srgbClr val="FFFFFF"/>
                </a:solidFill>
                <a:latin typeface="Montserrat ExtraBold"/>
                <a:cs typeface="Montserrat ExtraBold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Montserrat ExtraBold"/>
                <a:cs typeface="Montserrat ExtraBold"/>
              </a:rPr>
              <a:t>SÃO</a:t>
            </a:r>
            <a:r>
              <a:rPr sz="2800" b="1" spc="-25" dirty="0">
                <a:solidFill>
                  <a:srgbClr val="FFFFFF"/>
                </a:solidFill>
                <a:latin typeface="Montserrat ExtraBold"/>
                <a:cs typeface="Montserrat ExtraBold"/>
              </a:rPr>
              <a:t> </a:t>
            </a:r>
            <a:r>
              <a:rPr sz="2800" b="1" spc="-40" dirty="0">
                <a:solidFill>
                  <a:srgbClr val="FFFFFF"/>
                </a:solidFill>
                <a:latin typeface="Montserrat ExtraBold"/>
                <a:cs typeface="Montserrat ExtraBold"/>
              </a:rPr>
              <a:t>PAULO</a:t>
            </a:r>
            <a:endParaRPr sz="2800" dirty="0">
              <a:latin typeface="Montserrat ExtraBold"/>
              <a:cs typeface="Montserrat ExtraBold"/>
            </a:endParaRPr>
          </a:p>
          <a:p>
            <a:pPr marL="12700">
              <a:lnSpc>
                <a:spcPts val="8009"/>
              </a:lnSpc>
            </a:pPr>
            <a:r>
              <a:rPr sz="6750" spc="-25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ww</a:t>
            </a:r>
            <a:r>
              <a:rPr sz="6750" spc="-220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w</a:t>
            </a:r>
            <a:r>
              <a:rPr sz="6750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.s</a:t>
            </a:r>
            <a:r>
              <a:rPr sz="6750" spc="-100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p</a:t>
            </a:r>
            <a:r>
              <a:rPr sz="6750" spc="5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.senai.br</a:t>
            </a:r>
            <a:endParaRPr sz="6750" dirty="0">
              <a:latin typeface="Montserrat"/>
              <a:cs typeface="Montserrat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4154076"/>
            <a:ext cx="20104100" cy="7154545"/>
            <a:chOff x="0" y="4154076"/>
            <a:chExt cx="20104100" cy="7154545"/>
          </a:xfrm>
        </p:grpSpPr>
        <p:sp>
          <p:nvSpPr>
            <p:cNvPr id="9" name="object 9"/>
            <p:cNvSpPr/>
            <p:nvPr/>
          </p:nvSpPr>
          <p:spPr>
            <a:xfrm>
              <a:off x="9201187" y="4154076"/>
              <a:ext cx="0" cy="3001010"/>
            </a:xfrm>
            <a:custGeom>
              <a:avLst/>
              <a:gdLst/>
              <a:ahLst/>
              <a:cxnLst/>
              <a:rect l="l" t="t" r="r" b="b"/>
              <a:pathLst>
                <a:path h="3001009">
                  <a:moveTo>
                    <a:pt x="0" y="3000400"/>
                  </a:moveTo>
                  <a:lnTo>
                    <a:pt x="0" y="0"/>
                  </a:lnTo>
                </a:path>
              </a:pathLst>
            </a:custGeom>
            <a:ln w="2783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11151492"/>
              <a:ext cx="20104100" cy="157480"/>
            </a:xfrm>
            <a:custGeom>
              <a:avLst/>
              <a:gdLst/>
              <a:ahLst/>
              <a:cxnLst/>
              <a:rect l="l" t="t" r="r" b="b"/>
              <a:pathLst>
                <a:path w="20104100" h="157479">
                  <a:moveTo>
                    <a:pt x="20104099" y="0"/>
                  </a:moveTo>
                  <a:lnTo>
                    <a:pt x="0" y="0"/>
                  </a:lnTo>
                  <a:lnTo>
                    <a:pt x="0" y="157063"/>
                  </a:lnTo>
                  <a:lnTo>
                    <a:pt x="20104099" y="157063"/>
                  </a:lnTo>
                  <a:lnTo>
                    <a:pt x="20104099" y="0"/>
                  </a:lnTo>
                  <a:close/>
                </a:path>
              </a:pathLst>
            </a:custGeom>
            <a:solidFill>
              <a:srgbClr val="C1272C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09065" y="984549"/>
            <a:ext cx="11895781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 ExtraBold"/>
              </a:rPr>
              <a:t>BANCO NoSQL</a:t>
            </a:r>
            <a:endParaRPr lang="pt-BR" sz="4950" kern="0" dirty="0">
              <a:solidFill>
                <a:srgbClr val="000000"/>
              </a:solidFill>
              <a:latin typeface="Montserrat ExtraBold"/>
              <a:cs typeface="Montserrat ExtraBold"/>
            </a:endParaRPr>
          </a:p>
          <a:p>
            <a:pPr marL="12700">
              <a:lnSpc>
                <a:spcPts val="5940"/>
              </a:lnSpc>
            </a:pPr>
            <a:r>
              <a:rPr lang="pt-BR" sz="4950" kern="0" spc="-25" dirty="0">
                <a:solidFill>
                  <a:srgbClr val="000000"/>
                </a:solidFill>
                <a:latin typeface="Montserrat"/>
                <a:cs typeface="Montserrat"/>
              </a:rPr>
              <a:t>BANCO NÃO RELACIONAL</a:t>
            </a:r>
            <a:endParaRPr lang="pt-BR" sz="4950" kern="0" dirty="0">
              <a:solidFill>
                <a:srgbClr val="000000"/>
              </a:solidFill>
              <a:latin typeface="Montserrat"/>
              <a:cs typeface="Montserra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BD1D9C-64FB-41EF-B1C4-040E56C8629D}"/>
              </a:ext>
            </a:extLst>
          </p:cNvPr>
          <p:cNvSpPr/>
          <p:nvPr/>
        </p:nvSpPr>
        <p:spPr>
          <a:xfrm>
            <a:off x="1509065" y="3063875"/>
            <a:ext cx="11743385" cy="7865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5940"/>
              </a:lnSpc>
            </a:pPr>
            <a:r>
              <a:rPr lang="pt-BR" sz="4000" b="1" kern="0" spc="-25" dirty="0">
                <a:solidFill>
                  <a:srgbClr val="FF0000"/>
                </a:solidFill>
                <a:latin typeface="Montserrat"/>
                <a:cs typeface="Montserrat"/>
              </a:rPr>
              <a:t>Introdução</a:t>
            </a:r>
            <a:endParaRPr lang="pt-BR" sz="4000" b="1" kern="0" dirty="0">
              <a:solidFill>
                <a:srgbClr val="FF0000"/>
              </a:solidFill>
              <a:latin typeface="Montserrat"/>
              <a:cs typeface="Montserrat"/>
            </a:endParaRPr>
          </a:p>
        </p:txBody>
      </p:sp>
      <p:sp>
        <p:nvSpPr>
          <p:cNvPr id="71" name="Retângulo 70">
            <a:extLst>
              <a:ext uri="{FF2B5EF4-FFF2-40B4-BE49-F238E27FC236}">
                <a16:creationId xmlns:a16="http://schemas.microsoft.com/office/drawing/2014/main" id="{46AABC68-74EA-4F81-8248-313E2D2EDD89}"/>
              </a:ext>
            </a:extLst>
          </p:cNvPr>
          <p:cNvSpPr/>
          <p:nvPr/>
        </p:nvSpPr>
        <p:spPr>
          <a:xfrm>
            <a:off x="1509065" y="4446896"/>
            <a:ext cx="17810068" cy="60701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4200" lvl="0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b="1" kern="0" spc="-25" dirty="0">
                <a:solidFill>
                  <a:srgbClr val="000000"/>
                </a:solidFill>
                <a:latin typeface="Montserrat"/>
                <a:cs typeface="Montserrat"/>
              </a:rPr>
              <a:t>O que é ?</a:t>
            </a: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kern="0" spc="-25" dirty="0">
                <a:solidFill>
                  <a:srgbClr val="000000"/>
                </a:solidFill>
                <a:latin typeface="Montserrat"/>
                <a:cs typeface="Montserrat"/>
              </a:rPr>
              <a:t>NoSQL é um termo que referencia tipos de bancos de dados não relacionais.</a:t>
            </a: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kern="0" spc="-25" dirty="0">
                <a:solidFill>
                  <a:srgbClr val="000000"/>
                </a:solidFill>
                <a:latin typeface="Montserrat"/>
                <a:cs typeface="Montserrat"/>
              </a:rPr>
              <a:t>armazenam dados em um formato diferente das tabelas relacionais</a:t>
            </a: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kern="0" spc="-25" dirty="0">
                <a:solidFill>
                  <a:srgbClr val="000000"/>
                </a:solidFill>
                <a:latin typeface="Montserrat"/>
                <a:cs typeface="Montserrat"/>
              </a:rPr>
              <a:t>permitem que os dados sejam armazenados de maneiras mais intuitivas e fáceis de entender</a:t>
            </a: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kern="0" spc="-25" dirty="0">
                <a:solidFill>
                  <a:srgbClr val="000000"/>
                </a:solidFill>
                <a:latin typeface="Montserrat"/>
                <a:cs typeface="Montserrat"/>
              </a:rPr>
              <a:t>não seguem o modelo tradicional de tabelas e linhas dos bancos de dados relacionais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4574CB2-EB97-45EC-8134-79EDA9374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1650" y="2607822"/>
            <a:ext cx="4261557" cy="2107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53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09065" y="984549"/>
            <a:ext cx="11895781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 ExtraBold"/>
              </a:rPr>
              <a:t>BANCO NoSQL</a:t>
            </a:r>
            <a:endParaRPr lang="pt-BR" sz="4950" kern="0" dirty="0">
              <a:solidFill>
                <a:srgbClr val="000000"/>
              </a:solidFill>
              <a:latin typeface="Montserrat ExtraBold"/>
              <a:cs typeface="Montserrat ExtraBold"/>
            </a:endParaRPr>
          </a:p>
          <a:p>
            <a:pPr marL="12700">
              <a:lnSpc>
                <a:spcPts val="5940"/>
              </a:lnSpc>
            </a:pPr>
            <a:r>
              <a:rPr lang="pt-BR" sz="4950" kern="0" spc="-25" dirty="0">
                <a:solidFill>
                  <a:srgbClr val="000000"/>
                </a:solidFill>
                <a:latin typeface="Montserrat"/>
                <a:cs typeface="Montserrat"/>
              </a:rPr>
              <a:t>BANCO NÃO RELACIONAL</a:t>
            </a:r>
            <a:endParaRPr lang="pt-BR" sz="4950" kern="0" dirty="0">
              <a:solidFill>
                <a:srgbClr val="000000"/>
              </a:solidFill>
              <a:latin typeface="Montserrat"/>
              <a:cs typeface="Montserra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BD1D9C-64FB-41EF-B1C4-040E56C8629D}"/>
              </a:ext>
            </a:extLst>
          </p:cNvPr>
          <p:cNvSpPr/>
          <p:nvPr/>
        </p:nvSpPr>
        <p:spPr>
          <a:xfrm>
            <a:off x="1509065" y="3063875"/>
            <a:ext cx="11743385" cy="7865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5940"/>
              </a:lnSpc>
            </a:pPr>
            <a:r>
              <a:rPr lang="pt-BR" sz="4000" b="1" kern="0" spc="-25" dirty="0">
                <a:solidFill>
                  <a:srgbClr val="FF0000"/>
                </a:solidFill>
                <a:latin typeface="Montserrat"/>
                <a:cs typeface="Montserrat"/>
              </a:rPr>
              <a:t>Introdução ao </a:t>
            </a:r>
            <a:r>
              <a:rPr lang="pt-BR" sz="4000" b="1" kern="0" spc="-25" dirty="0" err="1">
                <a:solidFill>
                  <a:srgbClr val="FF0000"/>
                </a:solidFill>
                <a:latin typeface="Montserrat"/>
                <a:cs typeface="Montserrat"/>
              </a:rPr>
              <a:t>NoSql</a:t>
            </a:r>
            <a:endParaRPr lang="pt-BR" sz="4000" b="1" kern="0" dirty="0">
              <a:solidFill>
                <a:srgbClr val="FF0000"/>
              </a:solidFill>
              <a:latin typeface="Montserrat"/>
              <a:cs typeface="Montserrat"/>
            </a:endParaRPr>
          </a:p>
        </p:txBody>
      </p:sp>
      <p:sp>
        <p:nvSpPr>
          <p:cNvPr id="71" name="Retângulo 70">
            <a:extLst>
              <a:ext uri="{FF2B5EF4-FFF2-40B4-BE49-F238E27FC236}">
                <a16:creationId xmlns:a16="http://schemas.microsoft.com/office/drawing/2014/main" id="{46AABC68-74EA-4F81-8248-313E2D2EDD89}"/>
              </a:ext>
            </a:extLst>
          </p:cNvPr>
          <p:cNvSpPr/>
          <p:nvPr/>
        </p:nvSpPr>
        <p:spPr>
          <a:xfrm>
            <a:off x="1509065" y="4446896"/>
            <a:ext cx="17810068" cy="5334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4200" lvl="0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b="1" kern="0" spc="-25" dirty="0">
                <a:solidFill>
                  <a:srgbClr val="000000"/>
                </a:solidFill>
                <a:latin typeface="Montserrat"/>
                <a:cs typeface="Montserrat"/>
              </a:rPr>
              <a:t>Motivação para o NoSQL?</a:t>
            </a: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kern="0" spc="-25" dirty="0">
                <a:solidFill>
                  <a:srgbClr val="000000"/>
                </a:solidFill>
                <a:latin typeface="Montserrat"/>
                <a:cs typeface="Montserrat"/>
              </a:rPr>
              <a:t>Crescimento exponencial de dados não estruturados e semiestruturados</a:t>
            </a:r>
          </a:p>
          <a:p>
            <a:pPr marL="1384300" lvl="3">
              <a:lnSpc>
                <a:spcPct val="150000"/>
              </a:lnSpc>
            </a:pPr>
            <a:r>
              <a:rPr lang="pt-BR" sz="3600" u="sng" kern="0" spc="-25" dirty="0">
                <a:solidFill>
                  <a:srgbClr val="000000"/>
                </a:solidFill>
                <a:latin typeface="Montserrat"/>
                <a:cs typeface="Montserrat"/>
              </a:rPr>
              <a:t>Exemplo</a:t>
            </a:r>
            <a:r>
              <a:rPr lang="pt-BR" sz="3600" b="1" kern="0" spc="-25" dirty="0">
                <a:solidFill>
                  <a:srgbClr val="000000"/>
                </a:solidFill>
                <a:latin typeface="Montserrat"/>
                <a:cs typeface="Montserrat"/>
              </a:rPr>
              <a:t>: </a:t>
            </a:r>
            <a:r>
              <a:rPr lang="pt-BR" sz="3600" kern="0" spc="-25" dirty="0">
                <a:solidFill>
                  <a:srgbClr val="000000"/>
                </a:solidFill>
                <a:highlight>
                  <a:srgbClr val="FFFF00"/>
                </a:highlight>
                <a:latin typeface="Montserrat"/>
                <a:cs typeface="Montserrat"/>
              </a:rPr>
              <a:t>gerenciamento de comentários de clientes, análises de sentimentos e revisões de produtos, onde os dados são altamente variáveis e não estruturados</a:t>
            </a:r>
            <a:br>
              <a:rPr lang="pt-BR" sz="2400" b="1" kern="0" spc="-25" dirty="0">
                <a:solidFill>
                  <a:srgbClr val="000000"/>
                </a:solidFill>
                <a:latin typeface="Montserrat"/>
                <a:cs typeface="Montserrat"/>
              </a:rPr>
            </a:br>
            <a:endParaRPr lang="pt-BR" sz="2400" b="1" kern="0" spc="-25" dirty="0">
              <a:solidFill>
                <a:srgbClr val="000000"/>
              </a:solidFill>
              <a:latin typeface="Montserrat"/>
              <a:cs typeface="Montserrat"/>
            </a:endParaRP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kern="0" spc="-25" dirty="0">
                <a:solidFill>
                  <a:srgbClr val="000000"/>
                </a:solidFill>
                <a:latin typeface="Montserrat"/>
                <a:cs typeface="Montserrat"/>
              </a:rPr>
              <a:t>Flexibilidade para esquemas dinâmicos</a:t>
            </a:r>
          </a:p>
        </p:txBody>
      </p:sp>
    </p:spTree>
    <p:extLst>
      <p:ext uri="{BB962C8B-B14F-4D97-AF65-F5344CB8AC3E}">
        <p14:creationId xmlns:p14="http://schemas.microsoft.com/office/powerpoint/2010/main" val="861152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09065" y="984549"/>
            <a:ext cx="11895781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 ExtraBold"/>
              </a:rPr>
              <a:t>BANCO NoSQL</a:t>
            </a:r>
            <a:endParaRPr lang="pt-BR" sz="4950" kern="0" dirty="0">
              <a:solidFill>
                <a:srgbClr val="000000"/>
              </a:solidFill>
              <a:latin typeface="Montserrat ExtraBold"/>
              <a:cs typeface="Montserrat ExtraBold"/>
            </a:endParaRPr>
          </a:p>
          <a:p>
            <a:pPr marL="12700">
              <a:lnSpc>
                <a:spcPts val="5940"/>
              </a:lnSpc>
            </a:pPr>
            <a:r>
              <a:rPr lang="pt-BR" sz="4950" kern="0" spc="-25" dirty="0">
                <a:solidFill>
                  <a:srgbClr val="000000"/>
                </a:solidFill>
                <a:latin typeface="Montserrat"/>
                <a:cs typeface="Montserrat"/>
              </a:rPr>
              <a:t>BANCO NÃO RELACIONAL</a:t>
            </a:r>
            <a:endParaRPr lang="pt-BR" sz="4950" kern="0" dirty="0">
              <a:solidFill>
                <a:srgbClr val="000000"/>
              </a:solidFill>
              <a:latin typeface="Montserrat"/>
              <a:cs typeface="Montserra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BD1D9C-64FB-41EF-B1C4-040E56C8629D}"/>
              </a:ext>
            </a:extLst>
          </p:cNvPr>
          <p:cNvSpPr/>
          <p:nvPr/>
        </p:nvSpPr>
        <p:spPr>
          <a:xfrm>
            <a:off x="1509065" y="3063875"/>
            <a:ext cx="11743385" cy="1543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5940"/>
              </a:lnSpc>
            </a:pPr>
            <a:r>
              <a:rPr lang="pt-BR" sz="4000" b="1" kern="0" spc="-25" dirty="0">
                <a:solidFill>
                  <a:srgbClr val="FF0000"/>
                </a:solidFill>
                <a:latin typeface="Montserrat"/>
                <a:cs typeface="Montserrat"/>
              </a:rPr>
              <a:t>Tipos de Bancos NoSQL</a:t>
            </a:r>
          </a:p>
          <a:p>
            <a:pPr marL="12700">
              <a:lnSpc>
                <a:spcPts val="5940"/>
              </a:lnSpc>
            </a:pPr>
            <a:endParaRPr lang="pt-BR" sz="4000" b="1" kern="0" dirty="0">
              <a:solidFill>
                <a:srgbClr val="FF0000"/>
              </a:solidFill>
              <a:latin typeface="Montserrat"/>
              <a:cs typeface="Montserrat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5D77254-AA59-4459-B7DD-878377FBD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944" y="4217477"/>
            <a:ext cx="8160130" cy="5467390"/>
          </a:xfrm>
          <a:prstGeom prst="rect">
            <a:avLst/>
          </a:prstGeom>
        </p:spPr>
      </p:pic>
      <p:pic>
        <p:nvPicPr>
          <p:cNvPr id="76" name="Imagem 75">
            <a:extLst>
              <a:ext uri="{FF2B5EF4-FFF2-40B4-BE49-F238E27FC236}">
                <a16:creationId xmlns:a16="http://schemas.microsoft.com/office/drawing/2014/main" id="{95018332-827E-4D0B-833A-2E423814A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5831" y="4217477"/>
            <a:ext cx="6447022" cy="540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001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09065" y="984549"/>
            <a:ext cx="11895781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 ExtraBold"/>
              </a:rPr>
              <a:t>BANCO NoSQL</a:t>
            </a:r>
            <a:endParaRPr lang="pt-BR" sz="4950" kern="0" dirty="0">
              <a:solidFill>
                <a:srgbClr val="000000"/>
              </a:solidFill>
              <a:latin typeface="Montserrat ExtraBold"/>
              <a:cs typeface="Montserrat ExtraBold"/>
            </a:endParaRPr>
          </a:p>
          <a:p>
            <a:pPr marL="12700">
              <a:lnSpc>
                <a:spcPts val="5940"/>
              </a:lnSpc>
            </a:pPr>
            <a:r>
              <a:rPr lang="pt-BR" sz="4950" kern="0" spc="-25" dirty="0">
                <a:solidFill>
                  <a:srgbClr val="000000"/>
                </a:solidFill>
                <a:latin typeface="Montserrat"/>
                <a:cs typeface="Montserrat"/>
              </a:rPr>
              <a:t>BANCO NÃO RELACIONAL</a:t>
            </a:r>
            <a:endParaRPr lang="pt-BR" sz="4950" kern="0" dirty="0">
              <a:solidFill>
                <a:srgbClr val="000000"/>
              </a:solidFill>
              <a:latin typeface="Montserrat"/>
              <a:cs typeface="Montserra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BD1D9C-64FB-41EF-B1C4-040E56C8629D}"/>
              </a:ext>
            </a:extLst>
          </p:cNvPr>
          <p:cNvSpPr/>
          <p:nvPr/>
        </p:nvSpPr>
        <p:spPr>
          <a:xfrm>
            <a:off x="1509065" y="3063875"/>
            <a:ext cx="11743385" cy="1543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5940"/>
              </a:lnSpc>
            </a:pPr>
            <a:r>
              <a:rPr lang="pt-BR" sz="4000" b="1" kern="0" spc="-25" dirty="0">
                <a:solidFill>
                  <a:srgbClr val="FF0000"/>
                </a:solidFill>
                <a:latin typeface="Montserrat"/>
                <a:cs typeface="Montserrat"/>
              </a:rPr>
              <a:t>Tipos de Bancos NoSQL</a:t>
            </a:r>
          </a:p>
          <a:p>
            <a:pPr marL="12700">
              <a:lnSpc>
                <a:spcPts val="5940"/>
              </a:lnSpc>
            </a:pPr>
            <a:endParaRPr lang="pt-BR" sz="4000" b="1" kern="0" dirty="0">
              <a:solidFill>
                <a:srgbClr val="FF0000"/>
              </a:solidFill>
              <a:latin typeface="Montserrat"/>
              <a:cs typeface="Montserrat"/>
            </a:endParaRP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5D03D3FB-BEC7-465A-A486-833ECA1B4891}"/>
              </a:ext>
            </a:extLst>
          </p:cNvPr>
          <p:cNvSpPr/>
          <p:nvPr/>
        </p:nvSpPr>
        <p:spPr>
          <a:xfrm>
            <a:off x="1509065" y="4446896"/>
            <a:ext cx="17548098" cy="2287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4200" lvl="0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b="1" kern="0" spc="-25" dirty="0">
                <a:solidFill>
                  <a:srgbClr val="000000"/>
                </a:solidFill>
                <a:latin typeface="Montserrat"/>
                <a:cs typeface="Montserrat"/>
              </a:rPr>
              <a:t>Chave / Valor</a:t>
            </a: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kern="0" spc="-25" dirty="0">
                <a:solidFill>
                  <a:srgbClr val="000000"/>
                </a:solidFill>
                <a:latin typeface="Montserrat"/>
                <a:cs typeface="Montserrat"/>
              </a:rPr>
              <a:t>imagine que estamos criando um sistema de cache para armazenar os resultados de consultas frequentes em um site</a:t>
            </a:r>
          </a:p>
        </p:txBody>
      </p:sp>
    </p:spTree>
    <p:extLst>
      <p:ext uri="{BB962C8B-B14F-4D97-AF65-F5344CB8AC3E}">
        <p14:creationId xmlns:p14="http://schemas.microsoft.com/office/powerpoint/2010/main" val="2708078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09065" y="984549"/>
            <a:ext cx="11895781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 ExtraBold"/>
              </a:rPr>
              <a:t>BANCO NoSQL</a:t>
            </a:r>
            <a:endParaRPr lang="pt-BR" sz="4950" kern="0" dirty="0">
              <a:solidFill>
                <a:srgbClr val="000000"/>
              </a:solidFill>
              <a:latin typeface="Montserrat ExtraBold"/>
              <a:cs typeface="Montserrat ExtraBold"/>
            </a:endParaRPr>
          </a:p>
          <a:p>
            <a:pPr marL="12700">
              <a:lnSpc>
                <a:spcPts val="5940"/>
              </a:lnSpc>
            </a:pPr>
            <a:r>
              <a:rPr lang="pt-BR" sz="4950" kern="0" spc="-25" dirty="0">
                <a:solidFill>
                  <a:srgbClr val="000000"/>
                </a:solidFill>
                <a:latin typeface="Montserrat"/>
                <a:cs typeface="Montserrat"/>
              </a:rPr>
              <a:t>BANCO NÃO RELACIONAL</a:t>
            </a:r>
            <a:endParaRPr lang="pt-BR" sz="4950" kern="0" dirty="0">
              <a:solidFill>
                <a:srgbClr val="000000"/>
              </a:solidFill>
              <a:latin typeface="Montserrat"/>
              <a:cs typeface="Montserra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BD1D9C-64FB-41EF-B1C4-040E56C8629D}"/>
              </a:ext>
            </a:extLst>
          </p:cNvPr>
          <p:cNvSpPr/>
          <p:nvPr/>
        </p:nvSpPr>
        <p:spPr>
          <a:xfrm>
            <a:off x="1509065" y="3063875"/>
            <a:ext cx="11743385" cy="1543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5940"/>
              </a:lnSpc>
            </a:pPr>
            <a:r>
              <a:rPr lang="pt-BR" sz="4000" b="1" kern="0" spc="-25" dirty="0">
                <a:solidFill>
                  <a:srgbClr val="FF0000"/>
                </a:solidFill>
                <a:latin typeface="Montserrat"/>
                <a:cs typeface="Montserrat"/>
              </a:rPr>
              <a:t>Tipos de Bancos NoSQL</a:t>
            </a:r>
          </a:p>
          <a:p>
            <a:pPr marL="12700">
              <a:lnSpc>
                <a:spcPts val="5940"/>
              </a:lnSpc>
            </a:pPr>
            <a:endParaRPr lang="pt-BR" sz="4000" b="1" kern="0" dirty="0">
              <a:solidFill>
                <a:srgbClr val="FF0000"/>
              </a:solidFill>
              <a:latin typeface="Montserrat"/>
              <a:cs typeface="Montserrat"/>
            </a:endParaRP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5D03D3FB-BEC7-465A-A486-833ECA1B4891}"/>
              </a:ext>
            </a:extLst>
          </p:cNvPr>
          <p:cNvSpPr/>
          <p:nvPr/>
        </p:nvSpPr>
        <p:spPr>
          <a:xfrm>
            <a:off x="1509065" y="4446896"/>
            <a:ext cx="17548098" cy="77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4200" lvl="0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b="1" kern="0" spc="-25" dirty="0">
                <a:solidFill>
                  <a:srgbClr val="000000"/>
                </a:solidFill>
                <a:latin typeface="Montserrat"/>
                <a:cs typeface="Montserrat"/>
              </a:rPr>
              <a:t>Chave / Valor</a:t>
            </a:r>
          </a:p>
        </p:txBody>
      </p:sp>
      <p:pic>
        <p:nvPicPr>
          <p:cNvPr id="76" name="Imagem 75">
            <a:extLst>
              <a:ext uri="{FF2B5EF4-FFF2-40B4-BE49-F238E27FC236}">
                <a16:creationId xmlns:a16="http://schemas.microsoft.com/office/drawing/2014/main" id="{6DC18D74-9508-45D4-AD66-C5C504DCA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450" y="5619473"/>
            <a:ext cx="13487400" cy="2617456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868B6B90-2FB2-421E-8493-1D540788F1DC}"/>
              </a:ext>
            </a:extLst>
          </p:cNvPr>
          <p:cNvSpPr/>
          <p:nvPr/>
        </p:nvSpPr>
        <p:spPr>
          <a:xfrm>
            <a:off x="1046738" y="8527843"/>
            <a:ext cx="18010425" cy="1530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kern="0" spc="-25" dirty="0">
                <a:solidFill>
                  <a:srgbClr val="000000"/>
                </a:solidFill>
                <a:latin typeface="Montserrat"/>
                <a:cs typeface="Montserrat"/>
              </a:rPr>
              <a:t>Cada chave está associada a um valor JSON. Isso permite um acesso rápido aos dados por meio de uma chave única</a:t>
            </a:r>
          </a:p>
        </p:txBody>
      </p:sp>
    </p:spTree>
    <p:extLst>
      <p:ext uri="{BB962C8B-B14F-4D97-AF65-F5344CB8AC3E}">
        <p14:creationId xmlns:p14="http://schemas.microsoft.com/office/powerpoint/2010/main" val="3448778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09065" y="984549"/>
            <a:ext cx="11895781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 ExtraBold"/>
              </a:rPr>
              <a:t>BANCO NoSQL</a:t>
            </a:r>
            <a:endParaRPr lang="pt-BR" sz="4950" kern="0" dirty="0">
              <a:solidFill>
                <a:srgbClr val="000000"/>
              </a:solidFill>
              <a:latin typeface="Montserrat ExtraBold"/>
              <a:cs typeface="Montserrat ExtraBold"/>
            </a:endParaRPr>
          </a:p>
          <a:p>
            <a:pPr marL="12700">
              <a:lnSpc>
                <a:spcPts val="5940"/>
              </a:lnSpc>
            </a:pPr>
            <a:r>
              <a:rPr lang="pt-BR" sz="4950" kern="0" spc="-25" dirty="0">
                <a:solidFill>
                  <a:srgbClr val="000000"/>
                </a:solidFill>
                <a:latin typeface="Montserrat"/>
                <a:cs typeface="Montserrat"/>
              </a:rPr>
              <a:t>BANCO NÃO RELACIONAL</a:t>
            </a:r>
            <a:endParaRPr lang="pt-BR" sz="4950" kern="0" dirty="0">
              <a:solidFill>
                <a:srgbClr val="000000"/>
              </a:solidFill>
              <a:latin typeface="Montserrat"/>
              <a:cs typeface="Montserra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BD1D9C-64FB-41EF-B1C4-040E56C8629D}"/>
              </a:ext>
            </a:extLst>
          </p:cNvPr>
          <p:cNvSpPr/>
          <p:nvPr/>
        </p:nvSpPr>
        <p:spPr>
          <a:xfrm>
            <a:off x="1509065" y="3063875"/>
            <a:ext cx="11743385" cy="1543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5940"/>
              </a:lnSpc>
            </a:pPr>
            <a:r>
              <a:rPr lang="pt-BR" sz="4000" b="1" kern="0" spc="-25" dirty="0">
                <a:solidFill>
                  <a:srgbClr val="FF0000"/>
                </a:solidFill>
                <a:latin typeface="Montserrat"/>
                <a:cs typeface="Montserrat"/>
              </a:rPr>
              <a:t>Tipos de Bancos NoSQL</a:t>
            </a:r>
          </a:p>
          <a:p>
            <a:pPr marL="12700">
              <a:lnSpc>
                <a:spcPts val="5940"/>
              </a:lnSpc>
            </a:pPr>
            <a:endParaRPr lang="pt-BR" sz="4000" b="1" kern="0" dirty="0">
              <a:solidFill>
                <a:srgbClr val="FF0000"/>
              </a:solidFill>
              <a:latin typeface="Montserrat"/>
              <a:cs typeface="Montserrat"/>
            </a:endParaRP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5D03D3FB-BEC7-465A-A486-833ECA1B4891}"/>
              </a:ext>
            </a:extLst>
          </p:cNvPr>
          <p:cNvSpPr/>
          <p:nvPr/>
        </p:nvSpPr>
        <p:spPr>
          <a:xfrm>
            <a:off x="1509065" y="4446896"/>
            <a:ext cx="17810068" cy="38003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4200" lvl="0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b="1" kern="0" spc="-25" dirty="0">
                <a:solidFill>
                  <a:srgbClr val="000000"/>
                </a:solidFill>
                <a:latin typeface="Montserrat"/>
                <a:cs typeface="Montserrat"/>
              </a:rPr>
              <a:t>Documento</a:t>
            </a: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kern="0" spc="-25" dirty="0">
                <a:solidFill>
                  <a:srgbClr val="000000"/>
                </a:solidFill>
                <a:latin typeface="Montserrat"/>
                <a:cs typeface="Montserrat"/>
              </a:rPr>
              <a:t>estamos construindo um sistema de gerenciamento de biblioteca. Cada livro pode ter diferentes atributos, e nem todos os livros têm os mesmos campos. Esse é um exemplo clássico de documento JSON para representar um livro</a:t>
            </a:r>
          </a:p>
        </p:txBody>
      </p:sp>
    </p:spTree>
    <p:extLst>
      <p:ext uri="{BB962C8B-B14F-4D97-AF65-F5344CB8AC3E}">
        <p14:creationId xmlns:p14="http://schemas.microsoft.com/office/powerpoint/2010/main" val="1024040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09065" y="984549"/>
            <a:ext cx="11895781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 ExtraBold"/>
              </a:rPr>
              <a:t>BANCO NoSQL</a:t>
            </a:r>
            <a:endParaRPr lang="pt-BR" sz="4950" kern="0" dirty="0">
              <a:solidFill>
                <a:srgbClr val="000000"/>
              </a:solidFill>
              <a:latin typeface="Montserrat ExtraBold"/>
              <a:cs typeface="Montserrat ExtraBold"/>
            </a:endParaRPr>
          </a:p>
          <a:p>
            <a:pPr marL="12700">
              <a:lnSpc>
                <a:spcPts val="5940"/>
              </a:lnSpc>
            </a:pPr>
            <a:r>
              <a:rPr lang="pt-BR" sz="4950" kern="0" spc="-25" dirty="0">
                <a:solidFill>
                  <a:srgbClr val="000000"/>
                </a:solidFill>
                <a:latin typeface="Montserrat"/>
                <a:cs typeface="Montserrat"/>
              </a:rPr>
              <a:t>BANCO NÃO RELACIONAL</a:t>
            </a:r>
            <a:endParaRPr lang="pt-BR" sz="4950" kern="0" dirty="0">
              <a:solidFill>
                <a:srgbClr val="000000"/>
              </a:solidFill>
              <a:latin typeface="Montserrat"/>
              <a:cs typeface="Montserra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BD1D9C-64FB-41EF-B1C4-040E56C8629D}"/>
              </a:ext>
            </a:extLst>
          </p:cNvPr>
          <p:cNvSpPr/>
          <p:nvPr/>
        </p:nvSpPr>
        <p:spPr>
          <a:xfrm>
            <a:off x="1509065" y="3063875"/>
            <a:ext cx="11743385" cy="1543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5940"/>
              </a:lnSpc>
            </a:pPr>
            <a:r>
              <a:rPr lang="pt-BR" sz="4000" b="1" kern="0" spc="-25" dirty="0">
                <a:solidFill>
                  <a:srgbClr val="FF0000"/>
                </a:solidFill>
                <a:latin typeface="Montserrat"/>
                <a:cs typeface="Montserrat"/>
              </a:rPr>
              <a:t>Tipos de Bancos NoSQL</a:t>
            </a:r>
          </a:p>
          <a:p>
            <a:pPr marL="12700">
              <a:lnSpc>
                <a:spcPts val="5940"/>
              </a:lnSpc>
            </a:pPr>
            <a:endParaRPr lang="pt-BR" sz="4000" b="1" kern="0" dirty="0">
              <a:solidFill>
                <a:srgbClr val="FF0000"/>
              </a:solidFill>
              <a:latin typeface="Montserrat"/>
              <a:cs typeface="Montserrat"/>
            </a:endParaRP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5D03D3FB-BEC7-465A-A486-833ECA1B4891}"/>
              </a:ext>
            </a:extLst>
          </p:cNvPr>
          <p:cNvSpPr/>
          <p:nvPr/>
        </p:nvSpPr>
        <p:spPr>
          <a:xfrm>
            <a:off x="1509065" y="4446896"/>
            <a:ext cx="17810068" cy="77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4200" lvl="0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b="1" kern="0" spc="-25" dirty="0">
                <a:solidFill>
                  <a:srgbClr val="000000"/>
                </a:solidFill>
                <a:latin typeface="Montserrat"/>
                <a:cs typeface="Montserrat"/>
              </a:rPr>
              <a:t>Documento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48D4EB6-BC45-44AE-AD61-9F9D8669E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2067" y="5173594"/>
            <a:ext cx="8198056" cy="4643035"/>
          </a:xfrm>
          <a:prstGeom prst="rect">
            <a:avLst/>
          </a:prstGeom>
        </p:spPr>
      </p:pic>
      <p:sp>
        <p:nvSpPr>
          <p:cNvPr id="71" name="Retângulo 70">
            <a:extLst>
              <a:ext uri="{FF2B5EF4-FFF2-40B4-BE49-F238E27FC236}">
                <a16:creationId xmlns:a16="http://schemas.microsoft.com/office/drawing/2014/main" id="{BE2362DB-1BEF-484E-9A92-2EE810F9619E}"/>
              </a:ext>
            </a:extLst>
          </p:cNvPr>
          <p:cNvSpPr/>
          <p:nvPr/>
        </p:nvSpPr>
        <p:spPr>
          <a:xfrm>
            <a:off x="1489006" y="5537477"/>
            <a:ext cx="857415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600" dirty="0">
                <a:latin typeface="Montserrat" panose="020B0604020202020204" charset="0"/>
              </a:rPr>
              <a:t>podemos ver que cada livro é representado como um documento JSON com diferentes campos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600" dirty="0">
                <a:latin typeface="Montserrat" panose="020B0604020202020204" charset="0"/>
              </a:rPr>
              <a:t>Além disso, a estrutura é flexível, permitindo que livros tenham atributos variados conforme necessário</a:t>
            </a:r>
          </a:p>
        </p:txBody>
      </p:sp>
    </p:spTree>
    <p:extLst>
      <p:ext uri="{BB962C8B-B14F-4D97-AF65-F5344CB8AC3E}">
        <p14:creationId xmlns:p14="http://schemas.microsoft.com/office/powerpoint/2010/main" val="1318059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09065" y="984549"/>
            <a:ext cx="11895781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 ExtraBold"/>
              </a:rPr>
              <a:t>BANCO NoSQL</a:t>
            </a:r>
            <a:endParaRPr lang="pt-BR" sz="4950" kern="0" dirty="0">
              <a:solidFill>
                <a:srgbClr val="000000"/>
              </a:solidFill>
              <a:latin typeface="Montserrat ExtraBold"/>
              <a:cs typeface="Montserrat ExtraBold"/>
            </a:endParaRPr>
          </a:p>
          <a:p>
            <a:pPr marL="12700">
              <a:lnSpc>
                <a:spcPts val="5940"/>
              </a:lnSpc>
            </a:pPr>
            <a:r>
              <a:rPr lang="pt-BR" sz="4950" kern="0" spc="-25" dirty="0">
                <a:solidFill>
                  <a:srgbClr val="000000"/>
                </a:solidFill>
                <a:latin typeface="Montserrat"/>
                <a:cs typeface="Montserrat"/>
              </a:rPr>
              <a:t>BANCO NÃO RELACIONAL</a:t>
            </a:r>
            <a:endParaRPr lang="pt-BR" sz="4950" kern="0" dirty="0">
              <a:solidFill>
                <a:srgbClr val="000000"/>
              </a:solidFill>
              <a:latin typeface="Montserrat"/>
              <a:cs typeface="Montserra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BD1D9C-64FB-41EF-B1C4-040E56C8629D}"/>
              </a:ext>
            </a:extLst>
          </p:cNvPr>
          <p:cNvSpPr/>
          <p:nvPr/>
        </p:nvSpPr>
        <p:spPr>
          <a:xfrm>
            <a:off x="1509065" y="3063875"/>
            <a:ext cx="11743385" cy="1543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5940"/>
              </a:lnSpc>
            </a:pPr>
            <a:r>
              <a:rPr lang="pt-BR" sz="4000" b="1" kern="0" spc="-25" dirty="0">
                <a:solidFill>
                  <a:srgbClr val="FF0000"/>
                </a:solidFill>
                <a:latin typeface="Montserrat"/>
                <a:cs typeface="Montserrat"/>
              </a:rPr>
              <a:t>Tipos de Bancos NoSQL</a:t>
            </a:r>
          </a:p>
          <a:p>
            <a:pPr marL="12700">
              <a:lnSpc>
                <a:spcPts val="5940"/>
              </a:lnSpc>
            </a:pPr>
            <a:endParaRPr lang="pt-BR" sz="4000" b="1" kern="0" dirty="0">
              <a:solidFill>
                <a:srgbClr val="FF0000"/>
              </a:solidFill>
              <a:latin typeface="Montserrat"/>
              <a:cs typeface="Montserrat"/>
            </a:endParaRP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5D03D3FB-BEC7-465A-A486-833ECA1B4891}"/>
              </a:ext>
            </a:extLst>
          </p:cNvPr>
          <p:cNvSpPr/>
          <p:nvPr/>
        </p:nvSpPr>
        <p:spPr>
          <a:xfrm>
            <a:off x="1509065" y="4446896"/>
            <a:ext cx="17810068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4200" lvl="0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b="1" kern="0" spc="-25" dirty="0">
                <a:solidFill>
                  <a:srgbClr val="000000"/>
                </a:solidFill>
                <a:latin typeface="Montserrat"/>
                <a:cs typeface="Montserrat"/>
              </a:rPr>
              <a:t>Coluna</a:t>
            </a:r>
          </a:p>
          <a:p>
            <a:pPr marL="1041400" lvl="1" indent="-571500">
              <a:lnSpc>
                <a:spcPts val="5940"/>
              </a:lnSpc>
              <a:buFont typeface="Arial" panose="020B0604020202020204" pitchFamily="34" charset="0"/>
              <a:buChar char="•"/>
            </a:pPr>
            <a:r>
              <a:rPr lang="pt-BR" sz="3600" kern="0" spc="-25" dirty="0">
                <a:solidFill>
                  <a:srgbClr val="000000"/>
                </a:solidFill>
                <a:latin typeface="Montserrat"/>
                <a:cs typeface="Montserrat"/>
              </a:rPr>
              <a:t>estamos construindo um sistema de análise de vendas para uma loja online. Aqui está como podemos organizar os dados em um banco de dados de colunas</a:t>
            </a:r>
          </a:p>
        </p:txBody>
      </p:sp>
    </p:spTree>
    <p:extLst>
      <p:ext uri="{BB962C8B-B14F-4D97-AF65-F5344CB8AC3E}">
        <p14:creationId xmlns:p14="http://schemas.microsoft.com/office/powerpoint/2010/main" val="358538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82C90BF6F131D448E527484C8CE1227" ma:contentTypeVersion="12" ma:contentTypeDescription="Criar um novo documento." ma:contentTypeScope="" ma:versionID="79e1083f8f7df6b098d9839833763852">
  <xsd:schema xmlns:xsd="http://www.w3.org/2001/XMLSchema" xmlns:xs="http://www.w3.org/2001/XMLSchema" xmlns:p="http://schemas.microsoft.com/office/2006/metadata/properties" xmlns:ns2="761627ea-33f3-4494-b25a-8cd6aa0e35a2" xmlns:ns3="ade1c57e-919b-452d-af71-40dd36d53e1d" targetNamespace="http://schemas.microsoft.com/office/2006/metadata/properties" ma:root="true" ma:fieldsID="83c64cabf66ecfd1fc12c79f45af82ee" ns2:_="" ns3:_="">
    <xsd:import namespace="761627ea-33f3-4494-b25a-8cd6aa0e35a2"/>
    <xsd:import namespace="ade1c57e-919b-452d-af71-40dd36d53e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1627ea-33f3-4494-b25a-8cd6aa0e35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m" ma:readOnly="false" ma:fieldId="{5cf76f15-5ced-4ddc-b409-7134ff3c332f}" ma:taxonomyMulti="true" ma:sspId="3bb9e50e-ce22-4fee-9d7c-9dfda410bf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e1c57e-919b-452d-af71-40dd36d53e1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5c9146ae-5e5a-4b7a-b2bc-77258f2dac17}" ma:internalName="TaxCatchAll" ma:showField="CatchAllData" ma:web="ade1c57e-919b-452d-af71-40dd36d53e1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61627ea-33f3-4494-b25a-8cd6aa0e35a2">
      <Terms xmlns="http://schemas.microsoft.com/office/infopath/2007/PartnerControls"/>
    </lcf76f155ced4ddcb4097134ff3c332f>
    <TaxCatchAll xmlns="ade1c57e-919b-452d-af71-40dd36d53e1d" xsi:nil="true"/>
  </documentManagement>
</p:properties>
</file>

<file path=customXml/itemProps1.xml><?xml version="1.0" encoding="utf-8"?>
<ds:datastoreItem xmlns:ds="http://schemas.openxmlformats.org/officeDocument/2006/customXml" ds:itemID="{D02B9129-1586-4AEC-9C2F-99214B8240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1627ea-33f3-4494-b25a-8cd6aa0e35a2"/>
    <ds:schemaRef ds:uri="ade1c57e-919b-452d-af71-40dd36d53e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5F35E67-04E6-4922-B19E-6681FBF95D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A42D19-56A1-4D0B-AB84-67451006DC5A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ade1c57e-919b-452d-af71-40dd36d53e1d"/>
    <ds:schemaRef ds:uri="761627ea-33f3-4494-b25a-8cd6aa0e35a2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1517</TotalTime>
  <Words>453</Words>
  <Application>Microsoft Office PowerPoint</Application>
  <PresentationFormat>Personalizar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Calibri</vt:lpstr>
      <vt:lpstr>Arial</vt:lpstr>
      <vt:lpstr>Montserrat Light</vt:lpstr>
      <vt:lpstr>Montserrat ExtraBold</vt:lpstr>
      <vt:lpstr>Montserrat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DEPARTAMENTO REGIONAL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template_ppt_senaisp</dc:title>
  <dc:creator>carlos</dc:creator>
  <cp:lastModifiedBy>Carlos Augusto Roque</cp:lastModifiedBy>
  <cp:revision>108</cp:revision>
  <dcterms:created xsi:type="dcterms:W3CDTF">2021-08-24T16:20:14Z</dcterms:created>
  <dcterms:modified xsi:type="dcterms:W3CDTF">2024-07-25T10:54:47Z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2021-08-24T00:00:00Z</vt:filetime>
  </property>
  <property fmtid="{D5CDD505-2E9C-101B-9397-08002B2CF9AE}" pid="3" name="Creator">
    <vt:lpwstr>Adobe Illustrator 25.2 (Windows)</vt:lpwstr>
  </property>
  <property fmtid="{D5CDD505-2E9C-101B-9397-08002B2CF9AE}" pid="4" name="LastSaved">
    <vt:filetime>2021-08-24T00:00:00Z</vt:filetime>
  </property>
  <property fmtid="{D5CDD505-2E9C-101B-9397-08002B2CF9AE}" pid="5" name="ContentTypeId">
    <vt:lpwstr>0x010100682C90BF6F131D448E527484C8CE1227</vt:lpwstr>
  </property>
</Properties>
</file>